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8" r:id="rId3"/>
    <p:sldId id="279" r:id="rId4"/>
    <p:sldId id="286" r:id="rId5"/>
    <p:sldId id="288" r:id="rId6"/>
    <p:sldId id="289" r:id="rId7"/>
    <p:sldId id="309" r:id="rId8"/>
    <p:sldId id="310" r:id="rId9"/>
    <p:sldId id="311" r:id="rId10"/>
    <p:sldId id="315" r:id="rId11"/>
    <p:sldId id="316" r:id="rId12"/>
    <p:sldId id="312" r:id="rId13"/>
    <p:sldId id="313" r:id="rId14"/>
    <p:sldId id="314" r:id="rId15"/>
    <p:sldId id="317" r:id="rId16"/>
    <p:sldId id="318" r:id="rId17"/>
    <p:sldId id="290" r:id="rId18"/>
    <p:sldId id="319" r:id="rId19"/>
    <p:sldId id="320" r:id="rId20"/>
    <p:sldId id="321" r:id="rId21"/>
    <p:sldId id="322" r:id="rId22"/>
    <p:sldId id="323" r:id="rId23"/>
    <p:sldId id="324" r:id="rId24"/>
    <p:sldId id="325" r:id="rId25"/>
    <p:sldId id="326" r:id="rId26"/>
    <p:sldId id="327" r:id="rId27"/>
    <p:sldId id="329" r:id="rId28"/>
    <p:sldId id="328" r:id="rId29"/>
    <p:sldId id="291" r:id="rId30"/>
    <p:sldId id="292" r:id="rId31"/>
    <p:sldId id="293" r:id="rId32"/>
    <p:sldId id="294" r:id="rId33"/>
    <p:sldId id="295" r:id="rId34"/>
    <p:sldId id="296" r:id="rId35"/>
    <p:sldId id="297" r:id="rId36"/>
    <p:sldId id="298" r:id="rId37"/>
    <p:sldId id="299" r:id="rId38"/>
    <p:sldId id="300" r:id="rId39"/>
    <p:sldId id="301" r:id="rId40"/>
    <p:sldId id="303" r:id="rId41"/>
    <p:sldId id="304" r:id="rId42"/>
    <p:sldId id="305" r:id="rId43"/>
    <p:sldId id="306" r:id="rId44"/>
    <p:sldId id="307" r:id="rId45"/>
    <p:sldId id="308" r:id="rId46"/>
    <p:sldId id="277"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BA1E2"/>
    <a:srgbClr val="FA6800"/>
    <a:srgbClr val="AA00FF"/>
    <a:srgbClr val="60A917"/>
    <a:srgbClr val="5B9BD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60"/>
  </p:normalViewPr>
  <p:slideViewPr>
    <p:cSldViewPr snapToGrid="0">
      <p:cViewPr>
        <p:scale>
          <a:sx n="100" d="100"/>
          <a:sy n="100" d="100"/>
        </p:scale>
        <p:origin x="-936" y="-25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37697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842419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E73A1C"/>
        </a:solidFill>
        <a:effectLst/>
      </p:bgPr>
    </p:bg>
    <p:spTree>
      <p:nvGrpSpPr>
        <p:cNvPr id="1" name=""/>
        <p:cNvGrpSpPr/>
        <p:nvPr/>
      </p:nvGrpSpPr>
      <p:grpSpPr>
        <a:xfrm>
          <a:off x="0" y="0"/>
          <a:ext cx="0" cy="0"/>
          <a:chOff x="0" y="0"/>
          <a:chExt cx="0" cy="0"/>
        </a:xfrm>
      </p:grpSpPr>
      <p:sp>
        <p:nvSpPr>
          <p:cNvPr id="8" name="矩形 7"/>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9" name="矩形 8"/>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10" name="矩形 9"/>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11" name="矩形 10"/>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xmlns="" val="176284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a:hlinkClick r:id="rId2"/>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286431" y="2521041"/>
            <a:ext cx="3177903" cy="418585"/>
          </a:xfrm>
          <a:prstGeom prst="rect">
            <a:avLst/>
          </a:prstGeom>
        </p:spPr>
      </p:pic>
      <p:sp>
        <p:nvSpPr>
          <p:cNvPr id="11" name="文本框 10"/>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xmlns="" val="12940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237573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Picture 2" descr="http://i2.hdslb.com/video/4b/4b65d3ed49e33db0906215c78e4a47bc.jpg"/>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104775"/>
            <a:ext cx="12192000" cy="762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42124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64191" y="365125"/>
            <a:ext cx="5441576" cy="473075"/>
          </a:xfrm>
          <a:prstGeom prst="rect">
            <a:avLst/>
          </a:prstGeom>
        </p:spPr>
        <p:txBody>
          <a:bodyPr>
            <a:normAutofit/>
          </a:bodyPr>
          <a:lstStyle>
            <a:lvl1pPr>
              <a:defRPr sz="2800"/>
            </a:lvl1pPr>
          </a:lstStyle>
          <a:p>
            <a:r>
              <a:rPr lang="zh-CN" altLang="en-US" dirty="0" smtClean="0"/>
              <a:t>单击此处添加标题</a:t>
            </a:r>
            <a:endParaRPr lang="zh-CN" altLang="en-US" dirty="0"/>
          </a:p>
        </p:txBody>
      </p:sp>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11"/>
          <p:cNvSpPr>
            <a:spLocks noGrp="1"/>
          </p:cNvSpPr>
          <p:nvPr>
            <p:ph type="body" sz="quarter" idx="10" hasCustomPrompt="1"/>
          </p:nvPr>
        </p:nvSpPr>
        <p:spPr>
          <a:xfrm>
            <a:off x="364191" y="934851"/>
            <a:ext cx="2729286" cy="376424"/>
          </a:xfrm>
          <a:prstGeom prst="rect">
            <a:avLst/>
          </a:prstGeom>
        </p:spPr>
        <p:txBody>
          <a:bodyPr/>
          <a:lstStyle>
            <a:lvl1pPr marL="0" indent="0">
              <a:buNone/>
              <a:defRPr sz="2800"/>
            </a:lvl1pPr>
          </a:lstStyle>
          <a:p>
            <a:r>
              <a:rPr lang="en-US" altLang="zh-CN" sz="2400" dirty="0" smtClean="0">
                <a:solidFill>
                  <a:schemeClr val="tx1">
                    <a:lumMod val="75000"/>
                    <a:lumOff val="25000"/>
                  </a:schemeClr>
                </a:solidFill>
              </a:rPr>
              <a:t>ADD YOUR TITLE </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xmlns="" val="7424251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6"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15940528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p14="http://schemas.microsoft.com/office/powerpoint/2010/main" xmlns="" val="25711333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7145874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9" r:id="rId3"/>
    <p:sldLayoutId id="2147483650" r:id="rId4"/>
    <p:sldLayoutId id="2147483676" r:id="rId5"/>
    <p:sldLayoutId id="2147483677" r:id="rId6"/>
    <p:sldLayoutId id="2147483696" r:id="rId7"/>
    <p:sldLayoutId id="2147483694" r:id="rId8"/>
    <p:sldLayoutId id="2147483695"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yhkdoc.com/NCMI/Hospital/college.php"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myhkdoc.com/NCMI/CMS/BaseInfo/subcategory.php" TargetMode="External"/><Relationship Id="rId7" Type="http://schemas.openxmlformats.org/officeDocument/2006/relationships/image" Target="../media/image24.png"/><Relationship Id="rId2" Type="http://schemas.openxmlformats.org/officeDocument/2006/relationships/hyperlink" Target="http://www.myhkdoc.com/NCMI/CMS/BaseInfo/category.php"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myhkdoc.com/NCMI/CMS/Doctor/doctorrecom.php?action=edit" TargetMode="Externa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myhkdoc.com/NCMI/CMS/Doctor/doctor.php" TargetMode="Externa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myhkdoc.com/NCMI/CMS/BaseInfo/hospital.php"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myhkdoc.com/NCMI/CMS/Website/base.php"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myhkdoc.com/NCMI/CMS/Website/base.php"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www.myhkdoc.com/NCMI/CMS/Doctor/doctor.php" TargetMode="External"/><Relationship Id="rId2" Type="http://schemas.openxmlformats.org/officeDocument/2006/relationships/hyperlink" Target="http://www.myhkdoc.com/NCMI/Doctor/doctorlist.php"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www.myhkdoc.com/NCMI/CMS/Doctor/doctor.php?action=edit&amp;id=1" TargetMode="External"/><Relationship Id="rId2" Type="http://schemas.openxmlformats.org/officeDocument/2006/relationships/hyperlink" Target="http://www.myhkdoc.com/NCMI/Doctor/doctor.php?id=1" TargetMode="Externa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www.myhkdoc.com/NCMI/CMS/BaseInfo/hospital.php" TargetMode="External"/><Relationship Id="rId2" Type="http://schemas.openxmlformats.org/officeDocument/2006/relationships/hyperlink" Target="http://www.myhkdoc.com/NCMI/Hospital/hospitallist.php" TargetMode="Externa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www.myhkdoc.com/NCMI/CMS/BaseInfo/hospital.php?action=edit&amp;id=2" TargetMode="External"/><Relationship Id="rId2" Type="http://schemas.openxmlformats.org/officeDocument/2006/relationships/hyperlink" Target="http://www.myhkdoc.com/NCMI/Hospital/hospital.php?id=2" TargetMode="Externa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myhkdoc.com/NCMI/Service/doctorlist.php"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myhkdoc.com/NCMI/Member/info.php"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myhkdoc.com/AMK/Download/AMKLoveBaby.apk" TargetMode="Externa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myhkdoc.com/NCMI/CMS/"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www.myhkdoc.com/AMK/DoctorWeb/" TargetMode="External"/><Relationship Id="rId7" Type="http://schemas.openxmlformats.org/officeDocument/2006/relationships/image" Target="../media/image75.png"/><Relationship Id="rId2" Type="http://schemas.openxmlformats.org/officeDocument/2006/relationships/hyperlink" Target="http://www.myhkdoc.com/AMK/Download/AmkDoctor.apk" TargetMode="External"/><Relationship Id="rId1" Type="http://schemas.openxmlformats.org/officeDocument/2006/relationships/slideLayout" Target="../slideLayouts/slideLayout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hyperlink" Target="http://www.myhkdoc.com/AMK/DoctorWeb/index.ph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myhkdoc.com/AMK/DoctorWeb/videochat.php" TargetMode="Externa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myhkdoc.com/AMK/DoctorWeb/charchat.php" TargetMode="Externa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myhkdoc.com/AMK/DoctorWeb/Order/ordercomment.php" TargetMode="Externa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www.myhkdoc.com/AMK/DoctorWeb/videochat.php" TargetMode="Externa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myhkdoc.com/AMK/CMS" TargetMode="Externa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myhkdoc.com/NCMI/inde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www.myhkdoc.com/NCMI/index.php"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yhkdoc.com/NCMI/CMS/Website/notice.php?action=edit"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myhkdoc.com/NCMI/CMS/Website/banner.php"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myhkdoc.com/NCMI/CMS/BaseInfo/department.php" TargetMode="External"/><Relationship Id="rId7" Type="http://schemas.openxmlformats.org/officeDocument/2006/relationships/image" Target="../media/image18.png"/><Relationship Id="rId2" Type="http://schemas.openxmlformats.org/officeDocument/2006/relationships/hyperlink" Target="http://www.myhkdoc.com/NCMI/CMS/BaseInfo/college.php" TargetMode="Externa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26180" y="2237146"/>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65507" y="2308436"/>
            <a:ext cx="8836819" cy="1015663"/>
          </a:xfrm>
          <a:prstGeom prst="rect">
            <a:avLst/>
          </a:prstGeom>
          <a:noFill/>
        </p:spPr>
        <p:txBody>
          <a:bodyPr wrap="square" rtlCol="0">
            <a:spAutoFit/>
          </a:bodyPr>
          <a:lstStyle/>
          <a:p>
            <a:r>
              <a:rPr lang="zh-CN" altLang="en-US" sz="6000" b="1" dirty="0" smtClean="0">
                <a:solidFill>
                  <a:schemeClr val="bg1"/>
                </a:solidFill>
              </a:rPr>
              <a:t>家庭医生服务解决方案</a:t>
            </a:r>
            <a:endParaRPr lang="zh-CN" altLang="en-US" sz="6000" b="1" dirty="0">
              <a:solidFill>
                <a:schemeClr val="bg1"/>
              </a:solidFill>
            </a:endParaRPr>
          </a:p>
        </p:txBody>
      </p:sp>
      <p:cxnSp>
        <p:nvCxnSpPr>
          <p:cNvPr id="4" name="直接连接符 3"/>
          <p:cNvCxnSpPr/>
          <p:nvPr/>
        </p:nvCxnSpPr>
        <p:spPr>
          <a:xfrm>
            <a:off x="1811955" y="3324099"/>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42108" y="4075443"/>
            <a:ext cx="2832755" cy="400105"/>
          </a:xfrm>
          <a:prstGeom prst="rect">
            <a:avLst/>
          </a:prstGeom>
          <a:noFill/>
        </p:spPr>
        <p:txBody>
          <a:bodyPr wrap="none" lIns="91436" tIns="45718" rIns="91436" bIns="45718" rtlCol="0">
            <a:spAutoFit/>
          </a:bodyPr>
          <a:lstStyle/>
          <a:p>
            <a:r>
              <a:rPr kumimoji="1" lang="en-US" altLang="zh-CN" sz="2000" b="1" dirty="0">
                <a:solidFill>
                  <a:schemeClr val="bg1"/>
                </a:solidFill>
                <a:ea typeface="宋体"/>
                <a:cs typeface="Arial"/>
              </a:rPr>
              <a:t>PRESENTED</a:t>
            </a:r>
            <a:r>
              <a:rPr kumimoji="1" lang="zh-CN" altLang="en-US" sz="2000" b="1" dirty="0">
                <a:solidFill>
                  <a:schemeClr val="bg1"/>
                </a:solidFill>
                <a:ea typeface="宋体"/>
                <a:cs typeface="Arial"/>
              </a:rPr>
              <a:t> </a:t>
            </a:r>
            <a:r>
              <a:rPr kumimoji="1" lang="en-US" altLang="zh-CN" sz="2000" b="1" dirty="0">
                <a:solidFill>
                  <a:schemeClr val="bg1"/>
                </a:solidFill>
                <a:ea typeface="宋体"/>
                <a:cs typeface="Arial"/>
              </a:rPr>
              <a:t>BY</a:t>
            </a:r>
            <a:r>
              <a:rPr kumimoji="1" lang="zh-CN" altLang="en-US" sz="2000" b="1" dirty="0">
                <a:solidFill>
                  <a:schemeClr val="bg1"/>
                </a:solidFill>
                <a:ea typeface="宋体"/>
                <a:cs typeface="Arial"/>
              </a:rPr>
              <a:t> </a:t>
            </a:r>
            <a:r>
              <a:rPr kumimoji="1" lang="zh-CN" altLang="en-US" sz="2000" b="1" dirty="0" smtClean="0">
                <a:solidFill>
                  <a:schemeClr val="bg1"/>
                </a:solidFill>
                <a:ea typeface="宋体"/>
                <a:cs typeface="Arial"/>
              </a:rPr>
              <a:t>基卫医疗</a:t>
            </a:r>
            <a:endParaRPr kumimoji="1" lang="zh-CN" altLang="en-US" sz="2000" b="1" dirty="0">
              <a:solidFill>
                <a:schemeClr val="bg1"/>
              </a:solidFill>
              <a:ea typeface="宋体"/>
              <a:cs typeface="Arial"/>
            </a:endParaRPr>
          </a:p>
        </p:txBody>
      </p:sp>
      <p:sp>
        <p:nvSpPr>
          <p:cNvPr id="6" name="文本框 5"/>
          <p:cNvSpPr txBox="1"/>
          <p:nvPr/>
        </p:nvSpPr>
        <p:spPr>
          <a:xfrm>
            <a:off x="1742108" y="3400243"/>
            <a:ext cx="2236502" cy="707882"/>
          </a:xfrm>
          <a:prstGeom prst="rect">
            <a:avLst/>
          </a:prstGeom>
          <a:noFill/>
        </p:spPr>
        <p:txBody>
          <a:bodyPr wrap="none" lIns="91436" tIns="45718" rIns="91436" bIns="45718" rtlCol="0">
            <a:spAutoFit/>
          </a:bodyPr>
          <a:lstStyle/>
          <a:p>
            <a:pPr defTabSz="1451538" fontAlgn="base">
              <a:spcBef>
                <a:spcPct val="0"/>
              </a:spcBef>
              <a:spcAft>
                <a:spcPct val="0"/>
              </a:spcAft>
            </a:pPr>
            <a:r>
              <a:rPr kumimoji="1" lang="zh-CN" altLang="en-US" sz="4000" b="1" dirty="0" smtClean="0">
                <a:solidFill>
                  <a:srgbClr val="FFFFFF"/>
                </a:solidFill>
                <a:ea typeface="+mj-ea"/>
                <a:cs typeface="Arial"/>
              </a:rPr>
              <a:t>系统介绍</a:t>
            </a:r>
            <a:endParaRPr kumimoji="1" lang="zh-CN" altLang="en-US" dirty="0">
              <a:solidFill>
                <a:srgbClr val="000000"/>
              </a:solidFill>
              <a:ea typeface="+mj-ea"/>
              <a:cs typeface="宋体" charset="0"/>
            </a:endParaRPr>
          </a:p>
        </p:txBody>
      </p:sp>
    </p:spTree>
    <p:extLst>
      <p:ext uri="{BB962C8B-B14F-4D97-AF65-F5344CB8AC3E}">
        <p14:creationId xmlns:p14="http://schemas.microsoft.com/office/powerpoint/2010/main" xmlns="" val="1872949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按科室找医生</a:t>
            </a:r>
            <a:endParaRPr lang="zh-CN" altLang="en-US" dirty="0"/>
          </a:p>
        </p:txBody>
      </p:sp>
      <p:sp>
        <p:nvSpPr>
          <p:cNvPr id="6" name="矩形 5"/>
          <p:cNvSpPr/>
          <p:nvPr/>
        </p:nvSpPr>
        <p:spPr>
          <a:xfrm>
            <a:off x="390525" y="2418414"/>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点击科室或者输入关键字后，进入专科搜索界面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按照专科</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科室的形式快速为患者找到相关的科室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右边疾病则可以搜索对应的科室可治疗疾病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输入关键字重新筛选相关专科</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链接：</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http://www.myhkdoc.com/NCMI/Hospital/college.php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3" cstate="print"/>
          <a:srcRect/>
          <a:stretch>
            <a:fillRect/>
          </a:stretch>
        </p:blipFill>
        <p:spPr bwMode="auto">
          <a:xfrm>
            <a:off x="3652839" y="171451"/>
            <a:ext cx="6744799" cy="723900"/>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3643313" y="1133475"/>
            <a:ext cx="6981825"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科室对应疾病</a:t>
            </a:r>
            <a:endParaRPr lang="zh-CN" altLang="en-US" dirty="0"/>
          </a:p>
        </p:txBody>
      </p:sp>
      <p:sp>
        <p:nvSpPr>
          <p:cNvPr id="6" name="矩形 5"/>
          <p:cNvSpPr/>
          <p:nvPr/>
        </p:nvSpPr>
        <p:spPr>
          <a:xfrm>
            <a:off x="381000" y="1475439"/>
            <a:ext cx="2603500" cy="518909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右侧的疾病种类列表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对应系统的后台管理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疾病大类管理：</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http://www.myhkdoc.com/NCMI/CMS/BaseInfo/category.php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疾病小类管理：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http://www.myhkdoc.com/NCMI/CMS/BaseInfo/subcategory.php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大类与小类为对应关系</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每个科室可以多选可以治疗的疾病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自动显示在找医生相关页面的右侧</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4" cstate="print"/>
          <a:srcRect/>
          <a:stretch>
            <a:fillRect/>
          </a:stretch>
        </p:blipFill>
        <p:spPr bwMode="auto">
          <a:xfrm>
            <a:off x="3709988" y="342900"/>
            <a:ext cx="1724025" cy="1314450"/>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3581400" y="1900179"/>
            <a:ext cx="3291771" cy="2262246"/>
          </a:xfrm>
          <a:prstGeom prst="rect">
            <a:avLst/>
          </a:prstGeom>
          <a:noFill/>
          <a:ln w="9525">
            <a:noFill/>
            <a:miter lim="800000"/>
            <a:headEnd/>
            <a:tailEnd/>
          </a:ln>
        </p:spPr>
      </p:pic>
      <p:pic>
        <p:nvPicPr>
          <p:cNvPr id="9220" name="Picture 4"/>
          <p:cNvPicPr>
            <a:picLocks noChangeAspect="1" noChangeArrowheads="1"/>
          </p:cNvPicPr>
          <p:nvPr/>
        </p:nvPicPr>
        <p:blipFill>
          <a:blip r:embed="rId6" cstate="print"/>
          <a:srcRect/>
          <a:stretch>
            <a:fillRect/>
          </a:stretch>
        </p:blipFill>
        <p:spPr bwMode="auto">
          <a:xfrm>
            <a:off x="3676650" y="4233828"/>
            <a:ext cx="2976563" cy="2462246"/>
          </a:xfrm>
          <a:prstGeom prst="rect">
            <a:avLst/>
          </a:prstGeom>
          <a:noFill/>
          <a:ln w="9525">
            <a:noFill/>
            <a:miter lim="800000"/>
            <a:headEnd/>
            <a:tailEnd/>
          </a:ln>
        </p:spPr>
      </p:pic>
      <p:pic>
        <p:nvPicPr>
          <p:cNvPr id="9221" name="Picture 5"/>
          <p:cNvPicPr>
            <a:picLocks noChangeAspect="1" noChangeArrowheads="1"/>
          </p:cNvPicPr>
          <p:nvPr/>
        </p:nvPicPr>
        <p:blipFill>
          <a:blip r:embed="rId7" cstate="print"/>
          <a:srcRect/>
          <a:stretch>
            <a:fillRect/>
          </a:stretch>
        </p:blipFill>
        <p:spPr bwMode="auto">
          <a:xfrm>
            <a:off x="7058246" y="314325"/>
            <a:ext cx="2161464" cy="1800225"/>
          </a:xfrm>
          <a:prstGeom prst="rect">
            <a:avLst/>
          </a:prstGeom>
          <a:noFill/>
          <a:ln w="9525">
            <a:noFill/>
            <a:miter lim="800000"/>
            <a:headEnd/>
            <a:tailEnd/>
          </a:ln>
        </p:spPr>
      </p:pic>
      <p:pic>
        <p:nvPicPr>
          <p:cNvPr id="9222" name="Picture 6"/>
          <p:cNvPicPr>
            <a:picLocks noChangeAspect="1" noChangeArrowheads="1"/>
          </p:cNvPicPr>
          <p:nvPr/>
        </p:nvPicPr>
        <p:blipFill>
          <a:blip r:embed="rId8" cstate="print"/>
          <a:srcRect/>
          <a:stretch>
            <a:fillRect/>
          </a:stretch>
        </p:blipFill>
        <p:spPr bwMode="auto">
          <a:xfrm>
            <a:off x="9319210" y="295275"/>
            <a:ext cx="2653715" cy="1795463"/>
          </a:xfrm>
          <a:prstGeom prst="rect">
            <a:avLst/>
          </a:prstGeom>
          <a:noFill/>
          <a:ln w="9525">
            <a:noFill/>
            <a:miter lim="800000"/>
            <a:headEnd/>
            <a:tailEnd/>
          </a:ln>
        </p:spPr>
      </p:pic>
      <p:pic>
        <p:nvPicPr>
          <p:cNvPr id="9223" name="Picture 7"/>
          <p:cNvPicPr>
            <a:picLocks noChangeAspect="1" noChangeArrowheads="1"/>
          </p:cNvPicPr>
          <p:nvPr/>
        </p:nvPicPr>
        <p:blipFill>
          <a:blip r:embed="rId9" cstate="print"/>
          <a:srcRect/>
          <a:stretch>
            <a:fillRect/>
          </a:stretch>
        </p:blipFill>
        <p:spPr bwMode="auto">
          <a:xfrm>
            <a:off x="7154714" y="2428875"/>
            <a:ext cx="4737495"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推荐医生</a:t>
            </a:r>
            <a:endParaRPr lang="zh-CN" altLang="en-US" dirty="0"/>
          </a:p>
        </p:txBody>
      </p:sp>
      <p:sp>
        <p:nvSpPr>
          <p:cNvPr id="6" name="矩形 5"/>
          <p:cNvSpPr/>
          <p:nvPr/>
        </p:nvSpPr>
        <p:spPr>
          <a:xfrm>
            <a:off x="323850" y="2751789"/>
            <a:ext cx="2603500" cy="348093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显示系统推荐用户选择的推荐医生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http://www.myhkdoc.com/NCMI/CMS/Doctor/doctorrecom.php?action=edit</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点击医生详情进入医生详细页面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输入关键字搜索则进入医生搜索界面</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5"/>
          <p:cNvPicPr>
            <a:picLocks noChangeAspect="1" noChangeArrowheads="1"/>
          </p:cNvPicPr>
          <p:nvPr/>
        </p:nvPicPr>
        <p:blipFill>
          <a:blip r:embed="rId3" cstate="print"/>
          <a:srcRect/>
          <a:stretch>
            <a:fillRect/>
          </a:stretch>
        </p:blipFill>
        <p:spPr bwMode="auto">
          <a:xfrm>
            <a:off x="3581401" y="159117"/>
            <a:ext cx="3831770" cy="964834"/>
          </a:xfrm>
          <a:prstGeom prst="rect">
            <a:avLst/>
          </a:prstGeom>
          <a:noFill/>
          <a:ln w="9525">
            <a:noFill/>
            <a:miter lim="800000"/>
            <a:headEnd/>
            <a:tailEnd/>
          </a:ln>
        </p:spPr>
      </p:pic>
      <p:pic>
        <p:nvPicPr>
          <p:cNvPr id="10242" name="Picture 2"/>
          <p:cNvPicPr>
            <a:picLocks noChangeAspect="1" noChangeArrowheads="1"/>
          </p:cNvPicPr>
          <p:nvPr/>
        </p:nvPicPr>
        <p:blipFill>
          <a:blip r:embed="rId4" cstate="print"/>
          <a:srcRect/>
          <a:stretch>
            <a:fillRect/>
          </a:stretch>
        </p:blipFill>
        <p:spPr bwMode="auto">
          <a:xfrm>
            <a:off x="3686175" y="1328738"/>
            <a:ext cx="7143750"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医生管理</a:t>
            </a:r>
            <a:endParaRPr lang="zh-CN" altLang="en-US" dirty="0"/>
          </a:p>
        </p:txBody>
      </p:sp>
      <p:sp>
        <p:nvSpPr>
          <p:cNvPr id="6" name="矩形 5"/>
          <p:cNvSpPr/>
          <p:nvPr/>
        </p:nvSpPr>
        <p:spPr>
          <a:xfrm>
            <a:off x="323850" y="2751789"/>
            <a:ext cx="2603500" cy="327780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系统可以自由添加医生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医生管理地址：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http://www.myhkdoc.com/NCMI/CMS/Doctor/doctor.php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医生需要选择工作医院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医生需要选择科室（决定了对应的医疗疾病）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介绍，头像</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cstate="print"/>
          <a:srcRect/>
          <a:stretch>
            <a:fillRect/>
          </a:stretch>
        </p:blipFill>
        <p:spPr bwMode="auto">
          <a:xfrm>
            <a:off x="3556686" y="352426"/>
            <a:ext cx="3200989" cy="32385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7275335" y="1962149"/>
            <a:ext cx="4726165"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合作医院</a:t>
            </a:r>
            <a:endParaRPr lang="zh-CN" altLang="en-US" dirty="0"/>
          </a:p>
        </p:txBody>
      </p:sp>
      <p:sp>
        <p:nvSpPr>
          <p:cNvPr id="6" name="矩形 5"/>
          <p:cNvSpPr/>
          <p:nvPr/>
        </p:nvSpPr>
        <p:spPr>
          <a:xfrm>
            <a:off x="323850" y="2751789"/>
            <a:ext cx="2603500" cy="355788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首页显示所有相关的合作医院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合作医院有后台进行管理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http://www.myhkdoc.com/NCMI/CMS/BaseInfo/hospital.php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右侧输入搜索则去到合作医院搜索界面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直接点击医院查看医院详情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3" name="Picture 6"/>
          <p:cNvPicPr>
            <a:picLocks noChangeAspect="1" noChangeArrowheads="1"/>
          </p:cNvPicPr>
          <p:nvPr/>
        </p:nvPicPr>
        <p:blipFill>
          <a:blip r:embed="rId3" cstate="print"/>
          <a:srcRect/>
          <a:stretch>
            <a:fillRect/>
          </a:stretch>
        </p:blipFill>
        <p:spPr bwMode="auto">
          <a:xfrm>
            <a:off x="3592932" y="161925"/>
            <a:ext cx="3931860" cy="923925"/>
          </a:xfrm>
          <a:prstGeom prst="rect">
            <a:avLst/>
          </a:prstGeom>
          <a:noFill/>
          <a:ln w="9525">
            <a:noFill/>
            <a:miter lim="800000"/>
            <a:headEnd/>
            <a:tailEnd/>
          </a:ln>
        </p:spPr>
      </p:pic>
      <p:pic>
        <p:nvPicPr>
          <p:cNvPr id="12290" name="Picture 2"/>
          <p:cNvPicPr>
            <a:picLocks noChangeAspect="1" noChangeArrowheads="1"/>
          </p:cNvPicPr>
          <p:nvPr/>
        </p:nvPicPr>
        <p:blipFill>
          <a:blip r:embed="rId4" cstate="print"/>
          <a:srcRect/>
          <a:stretch>
            <a:fillRect/>
          </a:stretch>
        </p:blipFill>
        <p:spPr bwMode="auto">
          <a:xfrm>
            <a:off x="3655051" y="1295400"/>
            <a:ext cx="3792828" cy="2895600"/>
          </a:xfrm>
          <a:prstGeom prst="rect">
            <a:avLst/>
          </a:prstGeom>
          <a:noFill/>
          <a:ln w="9525">
            <a:noFill/>
            <a:miter lim="800000"/>
            <a:headEnd/>
            <a:tailEnd/>
          </a:ln>
        </p:spPr>
      </p:pic>
      <p:pic>
        <p:nvPicPr>
          <p:cNvPr id="12291" name="Picture 3"/>
          <p:cNvPicPr>
            <a:picLocks noChangeAspect="1" noChangeArrowheads="1"/>
          </p:cNvPicPr>
          <p:nvPr/>
        </p:nvPicPr>
        <p:blipFill>
          <a:blip r:embed="rId5" cstate="print"/>
          <a:srcRect/>
          <a:stretch>
            <a:fillRect/>
          </a:stretch>
        </p:blipFill>
        <p:spPr bwMode="auto">
          <a:xfrm>
            <a:off x="7793168" y="1085849"/>
            <a:ext cx="4113082" cy="5072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底部信息介绍</a:t>
            </a:r>
            <a:endParaRPr lang="zh-CN" altLang="en-US" dirty="0"/>
          </a:p>
        </p:txBody>
      </p:sp>
      <p:sp>
        <p:nvSpPr>
          <p:cNvPr id="6" name="矩形 5"/>
          <p:cNvSpPr/>
          <p:nvPr/>
        </p:nvSpPr>
        <p:spPr>
          <a:xfrm>
            <a:off x="323850" y="2751789"/>
            <a:ext cx="2603500" cy="192666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内容在网站设置中管理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管理链接：</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http://www.myhkdoc.com/NCMI/CMS/Website/base.php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由系统管理员直接管理</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7"/>
          <p:cNvPicPr>
            <a:picLocks noChangeAspect="1" noChangeArrowheads="1"/>
          </p:cNvPicPr>
          <p:nvPr/>
        </p:nvPicPr>
        <p:blipFill>
          <a:blip r:embed="rId3" cstate="print"/>
          <a:srcRect/>
          <a:stretch>
            <a:fillRect/>
          </a:stretch>
        </p:blipFill>
        <p:spPr bwMode="auto">
          <a:xfrm>
            <a:off x="3810000" y="381000"/>
            <a:ext cx="6553200" cy="7620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064469" y="1390650"/>
            <a:ext cx="5808194"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底部信息介绍</a:t>
            </a:r>
            <a:endParaRPr lang="zh-CN" altLang="en-US" dirty="0"/>
          </a:p>
        </p:txBody>
      </p:sp>
      <p:sp>
        <p:nvSpPr>
          <p:cNvPr id="6" name="矩形 5"/>
          <p:cNvSpPr/>
          <p:nvPr/>
        </p:nvSpPr>
        <p:spPr>
          <a:xfrm>
            <a:off x="323850" y="2751789"/>
            <a:ext cx="2603500" cy="192666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内容在网站设置中管理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管理链接：</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http://www.myhkdoc.com/NCMI/CMS/Website/base.php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由系统管理员直接管理</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7"/>
          <p:cNvPicPr>
            <a:picLocks noChangeAspect="1" noChangeArrowheads="1"/>
          </p:cNvPicPr>
          <p:nvPr/>
        </p:nvPicPr>
        <p:blipFill>
          <a:blip r:embed="rId3" cstate="print"/>
          <a:srcRect/>
          <a:stretch>
            <a:fillRect/>
          </a:stretch>
        </p:blipFill>
        <p:spPr bwMode="auto">
          <a:xfrm>
            <a:off x="3810000" y="381000"/>
            <a:ext cx="6553200" cy="7620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064469" y="1390650"/>
            <a:ext cx="5808194"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家庭医生首页</a:t>
            </a:r>
            <a:endParaRPr lang="zh-CN" altLang="en-US" dirty="0"/>
          </a:p>
        </p:txBody>
      </p:sp>
      <p:sp>
        <p:nvSpPr>
          <p:cNvPr id="6" name="矩形 5"/>
          <p:cNvSpPr/>
          <p:nvPr/>
        </p:nvSpPr>
        <p:spPr>
          <a:xfrm>
            <a:off x="323850" y="2751789"/>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标题栏中点击家庭医生进入家庭医生搜索模块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www.myhkdoc.com/NCMI/Doctor/doctorlist.php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医生管理地址为：</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www.myhkdoc.com/NCMI/CMS/Doctor/doctor.php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4" cstate="print"/>
          <a:srcRect/>
          <a:stretch>
            <a:fillRect/>
          </a:stretch>
        </p:blipFill>
        <p:spPr bwMode="auto">
          <a:xfrm>
            <a:off x="3905250" y="277921"/>
            <a:ext cx="6324600" cy="2684354"/>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4271061" y="3152776"/>
            <a:ext cx="3200989" cy="3238500"/>
          </a:xfrm>
          <a:prstGeom prst="rect">
            <a:avLst/>
          </a:prstGeom>
          <a:noFill/>
          <a:ln w="9525">
            <a:no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7905750" y="3142822"/>
            <a:ext cx="3209925" cy="31246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家庭医生详情</a:t>
            </a:r>
            <a:endParaRPr lang="zh-CN" altLang="en-US" dirty="0"/>
          </a:p>
        </p:txBody>
      </p:sp>
      <p:sp>
        <p:nvSpPr>
          <p:cNvPr id="6" name="矩形 5"/>
          <p:cNvSpPr/>
          <p:nvPr/>
        </p:nvSpPr>
        <p:spPr>
          <a:xfrm>
            <a:off x="352425" y="1542114"/>
            <a:ext cx="2603500" cy="40410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点击医生姓名查看该医生的详细介绍，如</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www.myhkdoc.com/NCMI/Doctor/doctor.php?id=1</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用户可以关注该医生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该医生管理地址为：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www.myhkdoc.com/NCMI/CMS/Doctor/doctor.php?action=edit&amp;id=1</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医生的详细数据由系统管理员管理</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4" cstate="print"/>
          <a:srcRect/>
          <a:stretch>
            <a:fillRect/>
          </a:stretch>
        </p:blipFill>
        <p:spPr bwMode="auto">
          <a:xfrm>
            <a:off x="3744864" y="285750"/>
            <a:ext cx="4092888" cy="3343275"/>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8201404" y="2876549"/>
            <a:ext cx="3404809" cy="3190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出诊时间安排</a:t>
            </a:r>
            <a:endParaRPr lang="zh-CN" altLang="en-US" dirty="0"/>
          </a:p>
        </p:txBody>
      </p:sp>
      <p:sp>
        <p:nvSpPr>
          <p:cNvPr id="6" name="矩形 5"/>
          <p:cNvSpPr/>
          <p:nvPr/>
        </p:nvSpPr>
        <p:spPr>
          <a:xfrm>
            <a:off x="323850" y="2751789"/>
            <a:ext cx="2603500" cy="383795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医生详情中有出诊时间安排</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患者可以预约未来四周的会诊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系统管理员可以为医生设置每天的上下午的可预约人数情况，将自动切割可用时间段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医生也可以设置休假，当休假后，某天则不可再选择，显示为休假</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cstate="print"/>
          <a:srcRect/>
          <a:stretch>
            <a:fillRect/>
          </a:stretch>
        </p:blipFill>
        <p:spPr bwMode="auto">
          <a:xfrm>
            <a:off x="3619500" y="0"/>
            <a:ext cx="6972300" cy="19907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686175" y="1923269"/>
            <a:ext cx="8139113" cy="44870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目录与内容</a:t>
            </a:r>
            <a:endParaRPr lang="zh-CN" altLang="en-US" dirty="0"/>
          </a:p>
        </p:txBody>
      </p:sp>
      <p:sp>
        <p:nvSpPr>
          <p:cNvPr id="3" name="文本占位符 2"/>
          <p:cNvSpPr>
            <a:spLocks noGrp="1"/>
          </p:cNvSpPr>
          <p:nvPr>
            <p:ph type="body" sz="quarter" idx="10"/>
          </p:nvPr>
        </p:nvSpPr>
        <p:spPr/>
        <p:txBody>
          <a:bodyPr/>
          <a:lstStyle/>
          <a:p>
            <a:endParaRPr lang="zh-CN" altLang="en-US" dirty="0">
              <a:solidFill>
                <a:schemeClr val="tx1">
                  <a:lumMod val="75000"/>
                  <a:lumOff val="25000"/>
                </a:schemeClr>
              </a:solidFill>
            </a:endParaRPr>
          </a:p>
        </p:txBody>
      </p:sp>
      <p:sp>
        <p:nvSpPr>
          <p:cNvPr id="4" name="矩形 3"/>
          <p:cNvSpPr/>
          <p:nvPr/>
        </p:nvSpPr>
        <p:spPr>
          <a:xfrm>
            <a:off x="1092200" y="1390023"/>
            <a:ext cx="2819400" cy="5010150"/>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16400" y="4285623"/>
            <a:ext cx="7029450" cy="2114550"/>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16400" y="1390023"/>
            <a:ext cx="3276600" cy="2552700"/>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97800" y="1390023"/>
            <a:ext cx="3448050" cy="2552700"/>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2200" y="2342523"/>
            <a:ext cx="2819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90676" y="1628805"/>
            <a:ext cx="2171700" cy="461665"/>
          </a:xfrm>
          <a:prstGeom prst="rect">
            <a:avLst/>
          </a:prstGeom>
          <a:noFill/>
        </p:spPr>
        <p:txBody>
          <a:bodyPr wrap="square" rtlCol="0">
            <a:spAutoFit/>
          </a:bodyPr>
          <a:lstStyle/>
          <a:p>
            <a:r>
              <a:rPr lang="zh-CN" altLang="en-US" sz="2400" dirty="0" smtClean="0">
                <a:solidFill>
                  <a:schemeClr val="bg1"/>
                </a:solidFill>
              </a:rPr>
              <a:t>系统介绍</a:t>
            </a:r>
            <a:endParaRPr lang="zh-CN" altLang="en-US" sz="2400" dirty="0">
              <a:solidFill>
                <a:schemeClr val="bg1"/>
              </a:solidFill>
            </a:endParaRPr>
          </a:p>
        </p:txBody>
      </p:sp>
      <p:cxnSp>
        <p:nvCxnSpPr>
          <p:cNvPr id="10" name="直接连接符 9"/>
          <p:cNvCxnSpPr/>
          <p:nvPr/>
        </p:nvCxnSpPr>
        <p:spPr>
          <a:xfrm>
            <a:off x="51816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6868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433888" y="1782629"/>
            <a:ext cx="509588" cy="1323439"/>
          </a:xfrm>
          <a:prstGeom prst="rect">
            <a:avLst/>
          </a:prstGeom>
          <a:noFill/>
        </p:spPr>
        <p:txBody>
          <a:bodyPr wrap="square" rtlCol="0">
            <a:spAutoFit/>
          </a:bodyPr>
          <a:lstStyle/>
          <a:p>
            <a:r>
              <a:rPr lang="zh-CN" altLang="en-US" sz="2000" dirty="0" smtClean="0">
                <a:solidFill>
                  <a:schemeClr val="bg1"/>
                </a:solidFill>
              </a:rPr>
              <a:t>会员模块</a:t>
            </a:r>
            <a:endParaRPr lang="zh-CN" altLang="en-US" sz="2000" dirty="0">
              <a:solidFill>
                <a:schemeClr val="bg1"/>
              </a:solidFill>
            </a:endParaRPr>
          </a:p>
        </p:txBody>
      </p:sp>
      <p:sp>
        <p:nvSpPr>
          <p:cNvPr id="13" name="文本框 12"/>
          <p:cNvSpPr txBox="1"/>
          <p:nvPr/>
        </p:nvSpPr>
        <p:spPr>
          <a:xfrm>
            <a:off x="8024815" y="1620707"/>
            <a:ext cx="471486" cy="1938992"/>
          </a:xfrm>
          <a:prstGeom prst="rect">
            <a:avLst/>
          </a:prstGeom>
          <a:noFill/>
        </p:spPr>
        <p:txBody>
          <a:bodyPr wrap="square" rtlCol="0">
            <a:spAutoFit/>
          </a:bodyPr>
          <a:lstStyle/>
          <a:p>
            <a:r>
              <a:rPr lang="zh-CN" altLang="en-US" sz="2000" dirty="0" smtClean="0">
                <a:solidFill>
                  <a:schemeClr val="bg1"/>
                </a:solidFill>
              </a:rPr>
              <a:t>医生管理模块</a:t>
            </a:r>
            <a:endParaRPr lang="zh-CN" altLang="en-US" sz="2000" dirty="0">
              <a:solidFill>
                <a:schemeClr val="bg1"/>
              </a:solidFill>
            </a:endParaRPr>
          </a:p>
        </p:txBody>
      </p:sp>
      <p:sp>
        <p:nvSpPr>
          <p:cNvPr id="14" name="文本框 13"/>
          <p:cNvSpPr txBox="1"/>
          <p:nvPr/>
        </p:nvSpPr>
        <p:spPr>
          <a:xfrm>
            <a:off x="10531476" y="4835065"/>
            <a:ext cx="412750" cy="1323439"/>
          </a:xfrm>
          <a:prstGeom prst="rect">
            <a:avLst/>
          </a:prstGeom>
          <a:noFill/>
        </p:spPr>
        <p:txBody>
          <a:bodyPr wrap="square" rtlCol="0">
            <a:spAutoFit/>
          </a:bodyPr>
          <a:lstStyle/>
          <a:p>
            <a:r>
              <a:rPr lang="zh-CN" altLang="en-US" sz="2000" dirty="0" smtClean="0">
                <a:solidFill>
                  <a:schemeClr val="bg1"/>
                </a:solidFill>
              </a:rPr>
              <a:t>其他功能</a:t>
            </a:r>
            <a:endParaRPr lang="zh-CN" altLang="en-US" sz="2000" dirty="0">
              <a:solidFill>
                <a:schemeClr val="bg1"/>
              </a:solidFill>
            </a:endParaRPr>
          </a:p>
        </p:txBody>
      </p:sp>
      <p:cxnSp>
        <p:nvCxnSpPr>
          <p:cNvPr id="15" name="直接连接符 14"/>
          <p:cNvCxnSpPr/>
          <p:nvPr/>
        </p:nvCxnSpPr>
        <p:spPr>
          <a:xfrm>
            <a:off x="10377489" y="4062113"/>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640281" y="2604759"/>
            <a:ext cx="1937546" cy="2069797"/>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这一部分详细介绍系统中的所有界面，包括用户完成整个的医疗流程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429248"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这一部分着重介绍会员模块中的主要功能</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9060653"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这一部分主要是对医生的控制界面进行解析</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212679" y="4857472"/>
            <a:ext cx="3860010" cy="869469"/>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这部分主要着重于对整个系统的其他功能进行介绍</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60272215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签约预约申请</a:t>
            </a:r>
            <a:endParaRPr lang="zh-CN" altLang="en-US" dirty="0"/>
          </a:p>
        </p:txBody>
      </p:sp>
      <p:sp>
        <p:nvSpPr>
          <p:cNvPr id="6" name="矩形 5"/>
          <p:cNvSpPr/>
          <p:nvPr/>
        </p:nvSpPr>
        <p:spPr>
          <a:xfrm>
            <a:off x="304800" y="1599264"/>
            <a:ext cx="2603500" cy="439811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医生详情中选择一个出诊时间并点击预约该专家按钮则进入预约申请表签约页面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用户提交病例并预约则自动检查必填项</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左</a:t>
            </a:r>
            <a:r>
              <a:rPr lang="zh-CN" altLang="en-US" sz="1400" dirty="0" smtClean="0">
                <a:solidFill>
                  <a:schemeClr val="bg1"/>
                </a:solidFill>
                <a:latin typeface="微软雅黑" panose="020B0503020204020204" pitchFamily="34" charset="-122"/>
                <a:ea typeface="微软雅黑" panose="020B0503020204020204" pitchFamily="34" charset="-122"/>
              </a:rPr>
              <a:t>上角选择档案则自动填写申请人个人信息，如姓名，年龄等</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时间段自动根据添加出诊安排人数切割时间段，并且只显示可预约时间段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一周只能提交一次预约，除非该预约已经付款</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2" cstate="print"/>
          <a:srcRect/>
          <a:stretch>
            <a:fillRect/>
          </a:stretch>
        </p:blipFill>
        <p:spPr bwMode="auto">
          <a:xfrm>
            <a:off x="3694617" y="257175"/>
            <a:ext cx="7044821"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预约确认并付款</a:t>
            </a:r>
            <a:endParaRPr lang="zh-CN" altLang="en-US" dirty="0"/>
          </a:p>
        </p:txBody>
      </p:sp>
      <p:sp>
        <p:nvSpPr>
          <p:cNvPr id="6" name="矩形 5"/>
          <p:cNvSpPr/>
          <p:nvPr/>
        </p:nvSpPr>
        <p:spPr>
          <a:xfrm>
            <a:off x="323850" y="2751789"/>
            <a:ext cx="2603500" cy="228368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提交预约后锁定该预约时间段，并确认等待支付。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预约金额在医生详情中管理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点击立即支付跳转到支付宝支付页面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患者可以用手机扫描支付或者</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2" cstate="print"/>
          <a:srcRect/>
          <a:stretch>
            <a:fillRect/>
          </a:stretch>
        </p:blipFill>
        <p:spPr bwMode="auto">
          <a:xfrm>
            <a:off x="3581400" y="180975"/>
            <a:ext cx="4307502" cy="26955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8001000" y="328613"/>
            <a:ext cx="3867150" cy="542925"/>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3715535" y="2847975"/>
            <a:ext cx="3866365" cy="25235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付款成功</a:t>
            </a:r>
            <a:endParaRPr lang="zh-CN" altLang="en-US" dirty="0"/>
          </a:p>
        </p:txBody>
      </p:sp>
      <p:sp>
        <p:nvSpPr>
          <p:cNvPr id="6" name="矩形 5"/>
          <p:cNvSpPr/>
          <p:nvPr/>
        </p:nvSpPr>
        <p:spPr>
          <a:xfrm>
            <a:off x="342900" y="1961214"/>
            <a:ext cx="2603500" cy="427192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将会收到预约确认的</a:t>
            </a:r>
            <a:r>
              <a:rPr lang="zh-CN" altLang="en-US" sz="1400" dirty="0" smtClean="0">
                <a:solidFill>
                  <a:schemeClr val="bg1"/>
                </a:solidFill>
                <a:latin typeface="微软雅黑" panose="020B0503020204020204" pitchFamily="34" charset="-122"/>
                <a:ea typeface="微软雅黑" panose="020B0503020204020204" pitchFamily="34" charset="-122"/>
              </a:rPr>
              <a:t>手机</a:t>
            </a:r>
            <a:r>
              <a:rPr lang="zh-CN" altLang="en-US" sz="1400" dirty="0" smtClean="0">
                <a:solidFill>
                  <a:schemeClr val="bg1"/>
                </a:solidFill>
                <a:latin typeface="微软雅黑" panose="020B0503020204020204" pitchFamily="34" charset="-122"/>
                <a:ea typeface="微软雅黑" panose="020B0503020204020204" pitchFamily="34" charset="-122"/>
              </a:rPr>
              <a:t>短信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正式锁定该预约</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中创建一个直播记录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组织者密码一般为</a:t>
            </a:r>
            <a:r>
              <a:rPr lang="en-US" altLang="zh-CN" sz="1400" dirty="0" smtClean="0">
                <a:solidFill>
                  <a:schemeClr val="bg1"/>
                </a:solidFill>
                <a:latin typeface="微软雅黑" panose="020B0503020204020204" pitchFamily="34" charset="-122"/>
                <a:ea typeface="微软雅黑" panose="020B0503020204020204" pitchFamily="34" charset="-122"/>
              </a:rPr>
              <a:t>333333</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嘉宾的密码为</a:t>
            </a:r>
            <a:r>
              <a:rPr lang="en-US" altLang="zh-CN" sz="1400" dirty="0" smtClean="0">
                <a:solidFill>
                  <a:schemeClr val="bg1"/>
                </a:solidFill>
                <a:latin typeface="微软雅黑" panose="020B0503020204020204" pitchFamily="34" charset="-122"/>
                <a:ea typeface="微软雅黑" panose="020B0503020204020204" pitchFamily="34" charset="-122"/>
              </a:rPr>
              <a:t>888888</a:t>
            </a:r>
            <a:r>
              <a:rPr lang="zh-CN" altLang="en-US" sz="1400" dirty="0" smtClean="0">
                <a:solidFill>
                  <a:schemeClr val="bg1"/>
                </a:solidFill>
                <a:latin typeface="微软雅黑" panose="020B0503020204020204" pitchFamily="34" charset="-122"/>
                <a:ea typeface="微软雅黑" panose="020B0503020204020204" pitchFamily="34" charset="-122"/>
              </a:rPr>
              <a:t>，医生患者均使用嘉宾账户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普通参加者为</a:t>
            </a:r>
            <a:r>
              <a:rPr lang="en-US" altLang="zh-CN" sz="1400" dirty="0" smtClean="0">
                <a:solidFill>
                  <a:schemeClr val="bg1"/>
                </a:solidFill>
                <a:latin typeface="微软雅黑" panose="020B0503020204020204" pitchFamily="34" charset="-122"/>
                <a:ea typeface="微软雅黑" panose="020B0503020204020204" pitchFamily="34" charset="-122"/>
              </a:rPr>
              <a:t>666666</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直播设置在预约时间的提前</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分钟开始和延后</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分钟结束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2" cstate="print"/>
          <a:srcRect/>
          <a:stretch>
            <a:fillRect/>
          </a:stretch>
        </p:blipFill>
        <p:spPr bwMode="auto">
          <a:xfrm>
            <a:off x="3657600" y="312679"/>
            <a:ext cx="3939024" cy="2344796"/>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684518" y="2876550"/>
            <a:ext cx="4312340" cy="2543175"/>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8160871" y="2809874"/>
            <a:ext cx="3664417" cy="2962275"/>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3781425" y="5591175"/>
            <a:ext cx="321945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合作医院</a:t>
            </a:r>
            <a:endParaRPr lang="zh-CN" altLang="en-US" dirty="0"/>
          </a:p>
        </p:txBody>
      </p:sp>
      <p:sp>
        <p:nvSpPr>
          <p:cNvPr id="6" name="矩形 5"/>
          <p:cNvSpPr/>
          <p:nvPr/>
        </p:nvSpPr>
        <p:spPr>
          <a:xfrm>
            <a:off x="323850" y="2751789"/>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标题栏中点击合作医院进入医院搜索模块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www.myhkdoc.com/NCMI/Hospital/hospitallist.php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医院</a:t>
            </a:r>
            <a:r>
              <a:rPr lang="zh-CN" altLang="en-US" sz="1400" dirty="0" smtClean="0">
                <a:solidFill>
                  <a:schemeClr val="bg1"/>
                </a:solidFill>
                <a:latin typeface="微软雅黑" panose="020B0503020204020204" pitchFamily="34" charset="-122"/>
                <a:ea typeface="微软雅黑" panose="020B0503020204020204" pitchFamily="34" charset="-122"/>
              </a:rPr>
              <a:t>管理地址为：</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www.myhkdoc.com/NCMI/CMS/BaseInfo/hospital.php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4" cstate="print"/>
          <a:srcRect/>
          <a:stretch>
            <a:fillRect/>
          </a:stretch>
        </p:blipFill>
        <p:spPr bwMode="auto">
          <a:xfrm>
            <a:off x="3624264" y="247650"/>
            <a:ext cx="7415212" cy="1903370"/>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3882879" y="2362200"/>
            <a:ext cx="517539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医院详情</a:t>
            </a:r>
            <a:endParaRPr lang="zh-CN" altLang="en-US" dirty="0"/>
          </a:p>
        </p:txBody>
      </p:sp>
      <p:sp>
        <p:nvSpPr>
          <p:cNvPr id="6" name="矩形 5"/>
          <p:cNvSpPr/>
          <p:nvPr/>
        </p:nvSpPr>
        <p:spPr>
          <a:xfrm>
            <a:off x="323850" y="2132664"/>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点击任何一家医院则查看医院详情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www.myhkdoc.com/NCMI/Hospital/hospital.php?id=2</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管理地址如下：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www.myhkdoc.com/NCMI/CMS/BaseInfo/hospital.php?action=edit&amp;id=2</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查看科室则可以查看该医院拥有的相关科室</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4" cstate="print"/>
          <a:srcRect/>
          <a:stretch>
            <a:fillRect/>
          </a:stretch>
        </p:blipFill>
        <p:spPr bwMode="auto">
          <a:xfrm>
            <a:off x="3629025" y="136354"/>
            <a:ext cx="5795963" cy="3406946"/>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3868458" y="3638550"/>
            <a:ext cx="4175405" cy="3081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医院相关科室</a:t>
            </a:r>
            <a:endParaRPr lang="zh-CN" altLang="en-US" dirty="0"/>
          </a:p>
        </p:txBody>
      </p:sp>
      <p:sp>
        <p:nvSpPr>
          <p:cNvPr id="6" name="矩形 5"/>
          <p:cNvSpPr/>
          <p:nvPr/>
        </p:nvSpPr>
        <p:spPr>
          <a:xfrm>
            <a:off x="323850" y="2751789"/>
            <a:ext cx="2603500" cy="100949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显示医院自己相关的科室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点击进入则查看该相关科室专科相关的医生列表</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2" cstate="print"/>
          <a:srcRect/>
          <a:stretch>
            <a:fillRect/>
          </a:stretch>
        </p:blipFill>
        <p:spPr bwMode="auto">
          <a:xfrm>
            <a:off x="3771899" y="214326"/>
            <a:ext cx="5934075" cy="2990837"/>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657600" y="3406123"/>
            <a:ext cx="8362950" cy="2851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签约服务</a:t>
            </a:r>
            <a:endParaRPr lang="zh-CN" altLang="en-US" dirty="0"/>
          </a:p>
        </p:txBody>
      </p:sp>
      <p:sp>
        <p:nvSpPr>
          <p:cNvPr id="6" name="矩形 5"/>
          <p:cNvSpPr/>
          <p:nvPr/>
        </p:nvSpPr>
        <p:spPr>
          <a:xfrm>
            <a:off x="323850" y="2751789"/>
            <a:ext cx="2603500" cy="284383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标题栏中点击签约服务进入签约家庭医生搜索模块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www.myhkdoc.com/NCMI/Service/doctorlist.php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该界面显示的医生列表为曾经和用户签约过的医生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只有登录后才可进入该模块</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cstate="print"/>
          <a:srcRect/>
          <a:stretch>
            <a:fillRect/>
          </a:stretch>
        </p:blipFill>
        <p:spPr bwMode="auto">
          <a:xfrm>
            <a:off x="3771900" y="1081089"/>
            <a:ext cx="7082793" cy="3738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家庭信息模块</a:t>
            </a:r>
            <a:endParaRPr lang="zh-CN" altLang="en-US" dirty="0"/>
          </a:p>
        </p:txBody>
      </p:sp>
      <p:sp>
        <p:nvSpPr>
          <p:cNvPr id="6" name="矩形 5"/>
          <p:cNvSpPr/>
          <p:nvPr/>
        </p:nvSpPr>
        <p:spPr>
          <a:xfrm>
            <a:off x="323850" y="2751789"/>
            <a:ext cx="2603500" cy="320086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标题栏中点击家庭信息进入患者家庭信息管理模块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www.myhkdoc.com/NCMI/Member/info.php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该页面可以管理用户的相关档案、病例、预约，关注医生等信息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只有登录后才可进入该模块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3" cstate="print"/>
          <a:srcRect/>
          <a:stretch>
            <a:fillRect/>
          </a:stretch>
        </p:blipFill>
        <p:spPr bwMode="auto">
          <a:xfrm>
            <a:off x="4049534" y="981074"/>
            <a:ext cx="7342365" cy="421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健康百科</a:t>
            </a:r>
            <a:r>
              <a:rPr lang="en-US" altLang="zh-CN" dirty="0" smtClean="0"/>
              <a:t>&amp;</a:t>
            </a:r>
            <a:r>
              <a:rPr lang="zh-CN" altLang="en-US" dirty="0" smtClean="0"/>
              <a:t>关于我们</a:t>
            </a:r>
            <a:endParaRPr lang="zh-CN" altLang="en-US" dirty="0"/>
          </a:p>
        </p:txBody>
      </p:sp>
      <p:sp>
        <p:nvSpPr>
          <p:cNvPr id="6" name="矩形 5"/>
          <p:cNvSpPr/>
          <p:nvPr/>
        </p:nvSpPr>
        <p:spPr>
          <a:xfrm>
            <a:off x="323850" y="2751789"/>
            <a:ext cx="2603500" cy="164658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点击标题栏健康百科跳转到基卫百科健康管理知识库</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点击标题栏关于我们跳转到基卫科技官方门户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2" cstate="print"/>
          <a:srcRect/>
          <a:stretch>
            <a:fillRect/>
          </a:stretch>
        </p:blipFill>
        <p:spPr bwMode="auto">
          <a:xfrm>
            <a:off x="3849717" y="390525"/>
            <a:ext cx="3694083" cy="2628939"/>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391275" y="3167961"/>
            <a:ext cx="5505450" cy="33090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主页</a:t>
            </a:r>
            <a:endParaRPr lang="zh-CN" altLang="en-US" dirty="0"/>
          </a:p>
        </p:txBody>
      </p:sp>
      <p:sp>
        <p:nvSpPr>
          <p:cNvPr id="4" name="矩形 3"/>
          <p:cNvSpPr/>
          <p:nvPr/>
        </p:nvSpPr>
        <p:spPr>
          <a:xfrm>
            <a:off x="323850" y="2751789"/>
            <a:ext cx="2603500" cy="212979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主页作为系统的一个入口，提供快速找到系统所有功能的作用。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下载地址：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http://www.myhkdoc.com/AMK/Download/AMKLoveBaby.apk</a:t>
            </a:r>
            <a:r>
              <a:rPr lang="en-US" altLang="zh-CN" sz="1400" dirty="0" smtClean="0">
                <a:solidFill>
                  <a:schemeClr val="bg1"/>
                </a:solidFill>
                <a:latin typeface="微软雅黑" panose="020B0503020204020204" pitchFamily="34" charset="-122"/>
                <a:ea typeface="微软雅黑" panose="020B0503020204020204" pitchFamily="34" charset="-122"/>
              </a:rPr>
              <a:t> </a:t>
            </a:r>
          </a:p>
        </p:txBody>
      </p:sp>
      <p:pic>
        <p:nvPicPr>
          <p:cNvPr id="38914" name="Picture 2"/>
          <p:cNvPicPr>
            <a:picLocks noChangeAspect="1" noChangeArrowheads="1"/>
          </p:cNvPicPr>
          <p:nvPr/>
        </p:nvPicPr>
        <p:blipFill>
          <a:blip r:embed="rId3" cstate="print"/>
          <a:srcRect/>
          <a:stretch>
            <a:fillRect/>
          </a:stretch>
        </p:blipFill>
        <p:spPr bwMode="auto">
          <a:xfrm>
            <a:off x="8173442" y="304800"/>
            <a:ext cx="3399433" cy="6043436"/>
          </a:xfrm>
          <a:prstGeom prst="rect">
            <a:avLst/>
          </a:prstGeom>
          <a:noFill/>
          <a:ln w="9525">
            <a:noFill/>
            <a:miter lim="800000"/>
            <a:headEnd/>
            <a:tailEnd/>
          </a:ln>
          <a:effectLst/>
        </p:spPr>
      </p:pic>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资讯新闻</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广告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菜单栏</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38915" name="Picture 3"/>
          <p:cNvPicPr>
            <a:picLocks noChangeAspect="1" noChangeArrowheads="1"/>
          </p:cNvPicPr>
          <p:nvPr/>
        </p:nvPicPr>
        <p:blipFill>
          <a:blip r:embed="rId4" cstate="print"/>
          <a:srcRect/>
          <a:stretch>
            <a:fillRect/>
          </a:stretch>
        </p:blipFill>
        <p:spPr bwMode="auto">
          <a:xfrm>
            <a:off x="4000500" y="2995613"/>
            <a:ext cx="3009900" cy="2828925"/>
          </a:xfrm>
          <a:prstGeom prst="rect">
            <a:avLst/>
          </a:prstGeom>
          <a:noFill/>
          <a:ln w="9525">
            <a:noFill/>
            <a:miter lim="800000"/>
            <a:headEnd/>
            <a:tailEnd/>
          </a:ln>
          <a:effectLst/>
        </p:spPr>
      </p:pic>
      <p:sp>
        <p:nvSpPr>
          <p:cNvPr id="13" name="TextBox 12"/>
          <p:cNvSpPr txBox="1"/>
          <p:nvPr/>
        </p:nvSpPr>
        <p:spPr>
          <a:xfrm>
            <a:off x="4714875" y="6124575"/>
            <a:ext cx="1338828" cy="369332"/>
          </a:xfrm>
          <a:prstGeom prst="rect">
            <a:avLst/>
          </a:prstGeom>
          <a:noFill/>
        </p:spPr>
        <p:txBody>
          <a:bodyPr wrap="none" rtlCol="0">
            <a:spAutoFit/>
          </a:bodyPr>
          <a:lstStyle/>
          <a:p>
            <a:r>
              <a:rPr lang="zh-CN" altLang="en-US" dirty="0" smtClean="0"/>
              <a:t>微信不可用</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系统模块全图</a:t>
            </a:r>
            <a:endParaRPr lang="zh-CN" altLang="en-US" dirty="0"/>
          </a:p>
        </p:txBody>
      </p:sp>
      <p:sp>
        <p:nvSpPr>
          <p:cNvPr id="5" name="矩形 4"/>
          <p:cNvSpPr/>
          <p:nvPr/>
        </p:nvSpPr>
        <p:spPr>
          <a:xfrm>
            <a:off x="323850" y="2751789"/>
            <a:ext cx="2603500" cy="108643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会员模块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医生模块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4338" name="AutoShape 2"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0" name="AutoShape 4"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2" name="AutoShape 6"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4" name="AutoShape 8"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p:cNvPicPr>
            <a:picLocks noChangeAspect="1" noChangeArrowheads="1"/>
          </p:cNvPicPr>
          <p:nvPr/>
        </p:nvPicPr>
        <p:blipFill>
          <a:blip r:embed="rId2" cstate="print"/>
          <a:srcRect/>
          <a:stretch>
            <a:fillRect/>
          </a:stretch>
        </p:blipFill>
        <p:spPr bwMode="auto">
          <a:xfrm>
            <a:off x="4038599" y="1046212"/>
            <a:ext cx="7739063" cy="4406851"/>
          </a:xfrm>
          <a:prstGeom prst="rect">
            <a:avLst/>
          </a:prstGeom>
          <a:noFill/>
          <a:ln w="9525">
            <a:noFill/>
            <a:miter lim="800000"/>
            <a:headEnd/>
            <a:tailEnd/>
          </a:ln>
        </p:spPr>
      </p:pic>
    </p:spTree>
    <p:extLst>
      <p:ext uri="{BB962C8B-B14F-4D97-AF65-F5344CB8AC3E}">
        <p14:creationId xmlns:p14="http://schemas.microsoft.com/office/powerpoint/2010/main" xmlns="" val="110029970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医生分类入口</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在这里快速定位自己需要的医生类型</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156656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按名字搜索医生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按功能找医生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按类型找医生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39938" name="Picture 2"/>
          <p:cNvPicPr>
            <a:picLocks noChangeAspect="1" noChangeArrowheads="1"/>
          </p:cNvPicPr>
          <p:nvPr/>
        </p:nvPicPr>
        <p:blipFill>
          <a:blip r:embed="rId2" cstate="print"/>
          <a:srcRect/>
          <a:stretch>
            <a:fillRect/>
          </a:stretch>
        </p:blipFill>
        <p:spPr bwMode="auto">
          <a:xfrm>
            <a:off x="8032949" y="266700"/>
            <a:ext cx="3455788" cy="61436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医生列表</a:t>
            </a:r>
            <a:endParaRPr lang="zh-CN" altLang="en-US" dirty="0"/>
          </a:p>
        </p:txBody>
      </p:sp>
      <p:sp>
        <p:nvSpPr>
          <p:cNvPr id="4" name="矩形 3"/>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根据功能条件列出所有相关的意思，并且按分数排序，直接列出医生可使用功能</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推荐指数</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最低价格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可用预约功能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0962" name="Picture 2"/>
          <p:cNvPicPr>
            <a:picLocks noChangeAspect="1" noChangeArrowheads="1"/>
          </p:cNvPicPr>
          <p:nvPr/>
        </p:nvPicPr>
        <p:blipFill>
          <a:blip r:embed="rId2" cstate="print"/>
          <a:srcRect/>
          <a:stretch>
            <a:fillRect/>
          </a:stretch>
        </p:blipFill>
        <p:spPr bwMode="auto">
          <a:xfrm>
            <a:off x="8137723" y="304800"/>
            <a:ext cx="3541514" cy="6296024"/>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医生详情</a:t>
            </a:r>
            <a:endParaRPr lang="zh-CN" altLang="en-US" dirty="0"/>
          </a:p>
        </p:txBody>
      </p:sp>
      <p:sp>
        <p:nvSpPr>
          <p:cNvPr id="4" name="矩形 3"/>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显示某医生的详细信息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355788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医生各种介绍信息</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相关的数据（粉丝数，服务次数，推荐指数）</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图文咨询与价格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视频咨询与价格</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医生评论</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关注</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1986" name="Picture 2"/>
          <p:cNvPicPr>
            <a:picLocks noChangeAspect="1" noChangeArrowheads="1"/>
          </p:cNvPicPr>
          <p:nvPr/>
        </p:nvPicPr>
        <p:blipFill>
          <a:blip r:embed="rId2" cstate="print"/>
          <a:srcRect/>
          <a:stretch>
            <a:fillRect/>
          </a:stretch>
        </p:blipFill>
        <p:spPr bwMode="auto">
          <a:xfrm>
            <a:off x="8362950" y="245534"/>
            <a:ext cx="3333750" cy="592666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预约提交</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对预约的相关内容进行确认并且生成提交</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332704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预约日期与预约时间选择（对两周内的日期进行预约，如果该医生时间被使用，则不可再重复预约某时间段）</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资料输入</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进行时间锁定预约，并生成订单</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3010" name="Picture 2"/>
          <p:cNvPicPr>
            <a:picLocks noChangeAspect="1" noChangeArrowheads="1"/>
          </p:cNvPicPr>
          <p:nvPr/>
        </p:nvPicPr>
        <p:blipFill>
          <a:blip r:embed="rId2" cstate="print"/>
          <a:srcRect/>
          <a:stretch>
            <a:fillRect/>
          </a:stretch>
        </p:blipFill>
        <p:spPr bwMode="auto">
          <a:xfrm>
            <a:off x="8391525" y="259644"/>
            <a:ext cx="3497262" cy="621735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支付确认</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提供各种支付接口让用户支付</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金额确认</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支付宝支付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微信支付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银联支付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4034" name="Picture 2"/>
          <p:cNvPicPr>
            <a:picLocks noChangeAspect="1" noChangeArrowheads="1"/>
          </p:cNvPicPr>
          <p:nvPr/>
        </p:nvPicPr>
        <p:blipFill>
          <a:blip r:embed="rId2" cstate="print"/>
          <a:srcRect/>
          <a:stretch>
            <a:fillRect/>
          </a:stretch>
        </p:blipFill>
        <p:spPr bwMode="auto">
          <a:xfrm>
            <a:off x="6466682" y="219075"/>
            <a:ext cx="2250280" cy="4000498"/>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srcRect/>
          <a:stretch>
            <a:fillRect/>
          </a:stretch>
        </p:blipFill>
        <p:spPr bwMode="auto">
          <a:xfrm>
            <a:off x="9280724" y="228600"/>
            <a:ext cx="2427088" cy="4314823"/>
          </a:xfrm>
          <a:prstGeom prst="rect">
            <a:avLst/>
          </a:prstGeom>
          <a:noFill/>
          <a:ln w="9525">
            <a:noFill/>
            <a:miter lim="800000"/>
            <a:headEnd/>
            <a:tailEnd/>
          </a:ln>
          <a:effectLst/>
        </p:spPr>
      </p:pic>
      <p:pic>
        <p:nvPicPr>
          <p:cNvPr id="44036" name="Picture 4"/>
          <p:cNvPicPr>
            <a:picLocks noChangeAspect="1" noChangeArrowheads="1"/>
          </p:cNvPicPr>
          <p:nvPr/>
        </p:nvPicPr>
        <p:blipFill>
          <a:blip r:embed="rId4" cstate="print"/>
          <a:srcRect/>
          <a:stretch>
            <a:fillRect/>
          </a:stretch>
        </p:blipFill>
        <p:spPr bwMode="auto">
          <a:xfrm>
            <a:off x="3835400" y="2952750"/>
            <a:ext cx="2100262" cy="373379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支付成功确认</a:t>
            </a:r>
            <a:endParaRPr lang="zh-CN" altLang="en-US" dirty="0"/>
          </a:p>
        </p:txBody>
      </p:sp>
      <p:sp>
        <p:nvSpPr>
          <p:cNvPr id="4" name="矩形 3"/>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显示支付成功和相关条款</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5058" name="Picture 2"/>
          <p:cNvPicPr>
            <a:picLocks noChangeAspect="1" noChangeArrowheads="1"/>
          </p:cNvPicPr>
          <p:nvPr/>
        </p:nvPicPr>
        <p:blipFill>
          <a:blip r:embed="rId2" cstate="print"/>
          <a:srcRect/>
          <a:stretch>
            <a:fillRect/>
          </a:stretch>
        </p:blipFill>
        <p:spPr bwMode="auto">
          <a:xfrm>
            <a:off x="8482407" y="342900"/>
            <a:ext cx="3311129" cy="588645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预约订单列表</a:t>
            </a:r>
            <a:endParaRPr lang="zh-CN" altLang="en-US" dirty="0"/>
          </a:p>
        </p:txBody>
      </p:sp>
      <p:sp>
        <p:nvSpPr>
          <p:cNvPr id="4" name="矩形 3"/>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显示预约订单相关的列表，和详情</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300" y="475314"/>
            <a:ext cx="2619376"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预约详情</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开始视频会诊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开始图文咨询</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6083" name="Picture 3"/>
          <p:cNvPicPr>
            <a:picLocks noChangeAspect="1" noChangeArrowheads="1"/>
          </p:cNvPicPr>
          <p:nvPr/>
        </p:nvPicPr>
        <p:blipFill>
          <a:blip r:embed="rId2" cstate="print"/>
          <a:srcRect/>
          <a:stretch>
            <a:fillRect/>
          </a:stretch>
        </p:blipFill>
        <p:spPr bwMode="auto">
          <a:xfrm>
            <a:off x="6574133" y="352425"/>
            <a:ext cx="2647653" cy="4706938"/>
          </a:xfrm>
          <a:prstGeom prst="rect">
            <a:avLst/>
          </a:prstGeom>
          <a:noFill/>
          <a:ln w="9525">
            <a:noFill/>
            <a:miter lim="800000"/>
            <a:headEnd/>
            <a:tailEnd/>
          </a:ln>
          <a:effectLst/>
        </p:spPr>
      </p:pic>
      <p:pic>
        <p:nvPicPr>
          <p:cNvPr id="46084" name="Picture 4"/>
          <p:cNvPicPr>
            <a:picLocks noChangeAspect="1" noChangeArrowheads="1"/>
          </p:cNvPicPr>
          <p:nvPr/>
        </p:nvPicPr>
        <p:blipFill>
          <a:blip r:embed="rId3" cstate="print"/>
          <a:srcRect/>
          <a:stretch>
            <a:fillRect/>
          </a:stretch>
        </p:blipFill>
        <p:spPr bwMode="auto">
          <a:xfrm>
            <a:off x="9469733" y="1714500"/>
            <a:ext cx="2476203" cy="440213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视频会诊</a:t>
            </a:r>
            <a:endParaRPr lang="zh-CN" altLang="en-US" dirty="0"/>
          </a:p>
        </p:txBody>
      </p:sp>
      <p:sp>
        <p:nvSpPr>
          <p:cNvPr id="4" name="矩形 3"/>
          <p:cNvSpPr/>
          <p:nvPr/>
        </p:nvSpPr>
        <p:spPr>
          <a:xfrm>
            <a:off x="323850" y="2751789"/>
            <a:ext cx="2603500" cy="233293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当接近视频会诊预约时间之后，则用户可以进行视频会诊室，这个有别于微信的视频呼叫，而是患者与医生相处于一个房间的形式，不需要呼叫，直接等待医生开始视频。双方进入视频会诊室即可。</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视频通话功能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麦克风挂起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摄像头挂起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摄像头切换</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7106" name="Picture 2"/>
          <p:cNvPicPr>
            <a:picLocks noChangeAspect="1" noChangeArrowheads="1"/>
          </p:cNvPicPr>
          <p:nvPr/>
        </p:nvPicPr>
        <p:blipFill>
          <a:blip r:embed="rId2" cstate="print"/>
          <a:srcRect/>
          <a:stretch>
            <a:fillRect/>
          </a:stretch>
        </p:blipFill>
        <p:spPr bwMode="auto">
          <a:xfrm>
            <a:off x="8222258" y="219075"/>
            <a:ext cx="3466504" cy="6162674"/>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图文咨询</a:t>
            </a:r>
            <a:endParaRPr lang="zh-CN" altLang="en-US" dirty="0"/>
          </a:p>
        </p:txBody>
      </p:sp>
      <p:sp>
        <p:nvSpPr>
          <p:cNvPr id="4" name="矩形 3"/>
          <p:cNvSpPr/>
          <p:nvPr/>
        </p:nvSpPr>
        <p:spPr>
          <a:xfrm>
            <a:off x="323850" y="2751789"/>
            <a:ext cx="2603500" cy="177277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有别于视频会诊，用户提交图文咨询预约，可以随时随地跟医生进行咨询，但是限于文字，图片和文件的形式。一时间也可以和多个医生进行咨询。</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260069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聊天列表</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聊天详情</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上传图片</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上传文件</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发送文字</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48130" name="Picture 2"/>
          <p:cNvPicPr>
            <a:picLocks noChangeAspect="1" noChangeArrowheads="1"/>
          </p:cNvPicPr>
          <p:nvPr/>
        </p:nvPicPr>
        <p:blipFill>
          <a:blip r:embed="rId2" cstate="print"/>
          <a:srcRect/>
          <a:stretch>
            <a:fillRect/>
          </a:stretch>
        </p:blipFill>
        <p:spPr bwMode="auto">
          <a:xfrm>
            <a:off x="7048500" y="367593"/>
            <a:ext cx="2611437" cy="4642555"/>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cstate="print"/>
          <a:srcRect/>
          <a:stretch>
            <a:fillRect/>
          </a:stretch>
        </p:blipFill>
        <p:spPr bwMode="auto">
          <a:xfrm>
            <a:off x="9772783" y="2104028"/>
            <a:ext cx="2230304" cy="396498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客户端</a:t>
            </a:r>
            <a:endParaRPr lang="zh-CN" altLang="en-US" dirty="0"/>
          </a:p>
        </p:txBody>
      </p:sp>
      <p:sp>
        <p:nvSpPr>
          <p:cNvPr id="3" name="文本占位符 2"/>
          <p:cNvSpPr>
            <a:spLocks noGrp="1"/>
          </p:cNvSpPr>
          <p:nvPr>
            <p:ph type="body" sz="quarter" idx="12"/>
          </p:nvPr>
        </p:nvSpPr>
        <p:spPr/>
        <p:txBody>
          <a:bodyPr/>
          <a:lstStyle/>
          <a:p>
            <a:r>
              <a:rPr lang="zh-CN" altLang="en-US" dirty="0" smtClean="0"/>
              <a:t>订单评价</a:t>
            </a:r>
            <a:endParaRPr lang="zh-CN" altLang="en-US" dirty="0"/>
          </a:p>
        </p:txBody>
      </p:sp>
      <p:sp>
        <p:nvSpPr>
          <p:cNvPr id="4" name="矩形 3"/>
          <p:cNvSpPr/>
          <p:nvPr/>
        </p:nvSpPr>
        <p:spPr>
          <a:xfrm>
            <a:off x="323850" y="2751789"/>
            <a:ext cx="2603500" cy="121262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当完成视频或者图文咨询后，客户可以对订单进行评价，评价的文字则直接显示在医生详情中</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9154" name="Picture 2"/>
          <p:cNvPicPr>
            <a:picLocks noChangeAspect="1" noChangeArrowheads="1"/>
          </p:cNvPicPr>
          <p:nvPr/>
        </p:nvPicPr>
        <p:blipFill>
          <a:blip r:embed="rId2" cstate="print"/>
          <a:srcRect/>
          <a:stretch>
            <a:fillRect/>
          </a:stretch>
        </p:blipFill>
        <p:spPr bwMode="auto">
          <a:xfrm>
            <a:off x="4483991" y="495300"/>
            <a:ext cx="2699445" cy="4799012"/>
          </a:xfrm>
          <a:prstGeom prst="rect">
            <a:avLst/>
          </a:prstGeom>
          <a:noFill/>
          <a:ln w="9525">
            <a:noFill/>
            <a:miter lim="800000"/>
            <a:headEnd/>
            <a:tailEnd/>
          </a:ln>
          <a:effectLst/>
        </p:spPr>
      </p:pic>
      <p:pic>
        <p:nvPicPr>
          <p:cNvPr id="49155" name="Picture 3"/>
          <p:cNvPicPr>
            <a:picLocks noChangeAspect="1" noChangeArrowheads="1"/>
          </p:cNvPicPr>
          <p:nvPr/>
        </p:nvPicPr>
        <p:blipFill>
          <a:blip r:embed="rId3" cstate="print"/>
          <a:srcRect/>
          <a:stretch>
            <a:fillRect/>
          </a:stretch>
        </p:blipFill>
        <p:spPr bwMode="auto">
          <a:xfrm>
            <a:off x="8054973" y="1933575"/>
            <a:ext cx="2357438" cy="4191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系统管理模块</a:t>
            </a:r>
            <a:endParaRPr lang="zh-CN" altLang="en-US" dirty="0"/>
          </a:p>
        </p:txBody>
      </p:sp>
      <p:sp>
        <p:nvSpPr>
          <p:cNvPr id="4" name="矩形 3"/>
          <p:cNvSpPr/>
          <p:nvPr/>
        </p:nvSpPr>
        <p:spPr>
          <a:xfrm>
            <a:off x="3895724" y="427689"/>
            <a:ext cx="6600825" cy="311776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管理系统管理员和业务管理员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网站全局设置</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页面文字管理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最新动态管理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页面图片与图片管理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基础数据管理，包括医生，医院，专科等</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228368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系统管理模块的主要对象是系统管理员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登陆入口为：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管理员账号：</a:t>
            </a:r>
            <a:r>
              <a:rPr lang="en-US" altLang="zh-CN" sz="1400" dirty="0" smtClean="0">
                <a:solidFill>
                  <a:schemeClr val="bg1"/>
                </a:solidFill>
                <a:latin typeface="微软雅黑" panose="020B0503020204020204" pitchFamily="34" charset="-122"/>
                <a:ea typeface="微软雅黑" panose="020B0503020204020204" pitchFamily="34" charset="-122"/>
              </a:rPr>
              <a:t>admin</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管理员密码：</a:t>
            </a:r>
            <a:r>
              <a:rPr lang="en-US" altLang="zh-CN" sz="1400" dirty="0" smtClean="0">
                <a:solidFill>
                  <a:schemeClr val="bg1"/>
                </a:solidFill>
                <a:latin typeface="微软雅黑" panose="020B0503020204020204" pitchFamily="34" charset="-122"/>
                <a:ea typeface="微软雅黑" panose="020B0503020204020204" pitchFamily="34" charset="-122"/>
              </a:rPr>
              <a:t>admin</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6270671" y="3524250"/>
            <a:ext cx="5868942"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登陆</a:t>
            </a:r>
            <a:endParaRPr lang="zh-CN" altLang="en-US" dirty="0"/>
          </a:p>
        </p:txBody>
      </p:sp>
      <p:sp>
        <p:nvSpPr>
          <p:cNvPr id="5" name="矩形 4"/>
          <p:cNvSpPr/>
          <p:nvPr/>
        </p:nvSpPr>
        <p:spPr>
          <a:xfrm>
            <a:off x="342900" y="2237439"/>
            <a:ext cx="2603500" cy="411803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医生端的主要是被医生使用，其相关登陆账号和密码均有管理平台进行管理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下载地址</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http://www.myhkdoc.com/AMK/Download/AmkDoctor.apk</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zh-CN" altLang="en-US" sz="1400" dirty="0" smtClean="0">
                <a:solidFill>
                  <a:schemeClr val="bg1"/>
                </a:solidFill>
                <a:latin typeface="微软雅黑" panose="020B0503020204020204" pitchFamily="34" charset="-122"/>
                <a:ea typeface="微软雅黑" panose="020B0503020204020204" pitchFamily="34" charset="-122"/>
              </a:rPr>
              <a:t>微信</a:t>
            </a:r>
            <a:r>
              <a:rPr lang="en-US" altLang="zh-CN" sz="1400" dirty="0" smtClean="0">
                <a:solidFill>
                  <a:schemeClr val="bg1"/>
                </a:solidFill>
                <a:latin typeface="微软雅黑" panose="020B0503020204020204" pitchFamily="34" charset="-122"/>
                <a:ea typeface="微软雅黑" panose="020B0503020204020204" pitchFamily="34" charset="-122"/>
              </a:rPr>
              <a:t>5.0</a:t>
            </a:r>
            <a:r>
              <a:rPr lang="zh-CN" altLang="en-US" sz="1400" dirty="0" smtClean="0">
                <a:solidFill>
                  <a:schemeClr val="bg1"/>
                </a:solidFill>
                <a:latin typeface="微软雅黑" panose="020B0503020204020204" pitchFamily="34" charset="-122"/>
                <a:ea typeface="微软雅黑" panose="020B0503020204020204" pitchFamily="34" charset="-122"/>
              </a:rPr>
              <a:t>后版本不可直接下载</a:t>
            </a:r>
            <a:r>
              <a:rPr lang="en-US" altLang="zh-CN" sz="1400" dirty="0" smtClean="0">
                <a:solidFill>
                  <a:schemeClr val="bg1"/>
                </a:solidFill>
                <a:latin typeface="微软雅黑" panose="020B0503020204020204" pitchFamily="34" charset="-122"/>
                <a:ea typeface="微软雅黑" panose="020B0503020204020204" pitchFamily="34" charset="-122"/>
              </a:rPr>
              <a:t>)</a:t>
            </a: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Web</a:t>
            </a:r>
            <a:r>
              <a:rPr lang="zh-CN" altLang="en-US" sz="1400" dirty="0" smtClean="0">
                <a:solidFill>
                  <a:schemeClr val="bg1"/>
                </a:solidFill>
                <a:latin typeface="微软雅黑" panose="020B0503020204020204" pitchFamily="34" charset="-122"/>
                <a:ea typeface="微软雅黑" panose="020B0503020204020204" pitchFamily="34" charset="-122"/>
              </a:rPr>
              <a:t>端地址：</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http://www.myhkdoc.com/AMK/DoctorWeb/</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用户名</a:t>
            </a:r>
            <a:r>
              <a:rPr lang="en-US" altLang="zh-CN" sz="1400" dirty="0" smtClean="0">
                <a:solidFill>
                  <a:schemeClr val="bg1"/>
                </a:solidFill>
                <a:latin typeface="微软雅黑" panose="020B0503020204020204" pitchFamily="34" charset="-122"/>
                <a:ea typeface="微软雅黑" panose="020B0503020204020204" pitchFamily="34" charset="-122"/>
              </a:rPr>
              <a:t>tw00100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888888</a:t>
            </a:r>
          </a:p>
        </p:txBody>
      </p:sp>
      <p:sp>
        <p:nvSpPr>
          <p:cNvPr id="6" name="矩形 5"/>
          <p:cNvSpPr/>
          <p:nvPr/>
        </p:nvSpPr>
        <p:spPr>
          <a:xfrm>
            <a:off x="3691814" y="263009"/>
            <a:ext cx="5432769" cy="369332"/>
          </a:xfrm>
          <a:prstGeom prst="rect">
            <a:avLst/>
          </a:prstGeom>
        </p:spPr>
        <p:txBody>
          <a:bodyPr wrap="none">
            <a:spAutoFit/>
          </a:bodyPr>
          <a:lstStyle/>
          <a:p>
            <a:r>
              <a:rPr lang="en-US" altLang="zh-CN" dirty="0" smtClean="0">
                <a:hlinkClick r:id="rId4"/>
              </a:rPr>
              <a:t>http://www.myhkdoc.com/AMK/DoctorWeb/index.php</a:t>
            </a:r>
            <a:r>
              <a:rPr lang="en-US" altLang="zh-CN" dirty="0" smtClean="0"/>
              <a:t> </a:t>
            </a:r>
            <a:endParaRPr lang="zh-CN" altLang="en-US" dirty="0"/>
          </a:p>
        </p:txBody>
      </p:sp>
      <p:pic>
        <p:nvPicPr>
          <p:cNvPr id="50178" name="Picture 2"/>
          <p:cNvPicPr>
            <a:picLocks noChangeAspect="1" noChangeArrowheads="1"/>
          </p:cNvPicPr>
          <p:nvPr/>
        </p:nvPicPr>
        <p:blipFill>
          <a:blip r:embed="rId5" cstate="print"/>
          <a:srcRect/>
          <a:stretch>
            <a:fillRect/>
          </a:stretch>
        </p:blipFill>
        <p:spPr bwMode="auto">
          <a:xfrm>
            <a:off x="4233863" y="685800"/>
            <a:ext cx="2821351" cy="28384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6" cstate="print"/>
          <a:srcRect/>
          <a:stretch>
            <a:fillRect/>
          </a:stretch>
        </p:blipFill>
        <p:spPr bwMode="auto">
          <a:xfrm>
            <a:off x="8982174" y="1552575"/>
            <a:ext cx="2535138" cy="4506912"/>
          </a:xfrm>
          <a:prstGeom prst="rect">
            <a:avLst/>
          </a:prstGeom>
          <a:noFill/>
          <a:ln w="9525">
            <a:noFill/>
            <a:miter lim="800000"/>
            <a:headEnd/>
            <a:tailEnd/>
          </a:ln>
          <a:effectLst/>
        </p:spPr>
      </p:pic>
      <p:pic>
        <p:nvPicPr>
          <p:cNvPr id="50180" name="Picture 4"/>
          <p:cNvPicPr>
            <a:picLocks noChangeAspect="1" noChangeArrowheads="1"/>
          </p:cNvPicPr>
          <p:nvPr/>
        </p:nvPicPr>
        <p:blipFill>
          <a:blip r:embed="rId7" cstate="print"/>
          <a:srcRect/>
          <a:stretch>
            <a:fillRect/>
          </a:stretch>
        </p:blipFill>
        <p:spPr bwMode="auto">
          <a:xfrm>
            <a:off x="4305300" y="3157538"/>
            <a:ext cx="3067050" cy="3038475"/>
          </a:xfrm>
          <a:prstGeom prst="rect">
            <a:avLst/>
          </a:prstGeom>
          <a:noFill/>
          <a:ln w="9525">
            <a:noFill/>
            <a:miter lim="800000"/>
            <a:headEnd/>
            <a:tailEnd/>
          </a:ln>
          <a:effectLst/>
        </p:spPr>
      </p:pic>
      <p:sp>
        <p:nvSpPr>
          <p:cNvPr id="10" name="TextBox 9"/>
          <p:cNvSpPr txBox="1"/>
          <p:nvPr/>
        </p:nvSpPr>
        <p:spPr>
          <a:xfrm>
            <a:off x="4562475" y="6372225"/>
            <a:ext cx="1338828" cy="369332"/>
          </a:xfrm>
          <a:prstGeom prst="rect">
            <a:avLst/>
          </a:prstGeom>
          <a:noFill/>
        </p:spPr>
        <p:txBody>
          <a:bodyPr wrap="none" rtlCol="0">
            <a:spAutoFit/>
          </a:bodyPr>
          <a:lstStyle/>
          <a:p>
            <a:r>
              <a:rPr lang="zh-CN" altLang="en-US" dirty="0" smtClean="0"/>
              <a:t>微信不可用</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视频会诊中心</a:t>
            </a:r>
            <a:endParaRPr lang="zh-CN" altLang="en-US" dirty="0"/>
          </a:p>
        </p:txBody>
      </p:sp>
      <p:sp>
        <p:nvSpPr>
          <p:cNvPr id="5" name="矩形 4"/>
          <p:cNvSpPr/>
          <p:nvPr/>
        </p:nvSpPr>
        <p:spPr>
          <a:xfrm>
            <a:off x="323850" y="2751789"/>
            <a:ext cx="2603500" cy="93254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医生可以在首页快速查看最近的预约会诊名单，立刻为客户进行服务</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http://www.myhkdoc.com/AMK/DoctorWeb/videochat.php</a:t>
            </a:r>
            <a:r>
              <a:rPr lang="en-US" altLang="zh-CN" dirty="0" smtClean="0"/>
              <a:t> </a:t>
            </a:r>
            <a:endParaRPr lang="zh-CN" altLang="en-US" dirty="0"/>
          </a:p>
        </p:txBody>
      </p:sp>
      <p:pic>
        <p:nvPicPr>
          <p:cNvPr id="51202" name="Picture 2"/>
          <p:cNvPicPr>
            <a:picLocks noChangeAspect="1" noChangeArrowheads="1"/>
          </p:cNvPicPr>
          <p:nvPr/>
        </p:nvPicPr>
        <p:blipFill>
          <a:blip r:embed="rId3" cstate="print"/>
          <a:srcRect/>
          <a:stretch>
            <a:fillRect/>
          </a:stretch>
        </p:blipFill>
        <p:spPr bwMode="auto">
          <a:xfrm>
            <a:off x="3752849" y="839610"/>
            <a:ext cx="2935287" cy="5218289"/>
          </a:xfrm>
          <a:prstGeom prst="rect">
            <a:avLst/>
          </a:prstGeom>
          <a:noFill/>
          <a:ln w="9525">
            <a:noFill/>
            <a:miter lim="800000"/>
            <a:headEnd/>
            <a:tailEnd/>
          </a:ln>
          <a:effectLst/>
        </p:spPr>
      </p:pic>
      <p:pic>
        <p:nvPicPr>
          <p:cNvPr id="51203" name="Picture 3"/>
          <p:cNvPicPr>
            <a:picLocks noChangeAspect="1" noChangeArrowheads="1"/>
          </p:cNvPicPr>
          <p:nvPr/>
        </p:nvPicPr>
        <p:blipFill>
          <a:blip r:embed="rId4" cstate="print"/>
          <a:srcRect/>
          <a:stretch>
            <a:fillRect/>
          </a:stretch>
        </p:blipFill>
        <p:spPr bwMode="auto">
          <a:xfrm>
            <a:off x="7372349" y="1260298"/>
            <a:ext cx="2935287" cy="521828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图文咨询</a:t>
            </a:r>
            <a:endParaRPr lang="zh-CN" altLang="en-US" dirty="0"/>
          </a:p>
        </p:txBody>
      </p:sp>
      <p:sp>
        <p:nvSpPr>
          <p:cNvPr id="5" name="矩形 4"/>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医生可以在首页快速进行图文咨询</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http://www.myhkdoc.com/AMK/DoctorWeb//charchat.php</a:t>
            </a:r>
            <a:r>
              <a:rPr lang="en-US" altLang="zh-CN" dirty="0" smtClean="0"/>
              <a:t> </a:t>
            </a:r>
            <a:endParaRPr lang="zh-CN" altLang="en-US" dirty="0"/>
          </a:p>
        </p:txBody>
      </p:sp>
      <p:pic>
        <p:nvPicPr>
          <p:cNvPr id="52226" name="Picture 2"/>
          <p:cNvPicPr>
            <a:picLocks noChangeAspect="1" noChangeArrowheads="1"/>
          </p:cNvPicPr>
          <p:nvPr/>
        </p:nvPicPr>
        <p:blipFill>
          <a:blip r:embed="rId3" cstate="print"/>
          <a:srcRect/>
          <a:stretch>
            <a:fillRect/>
          </a:stretch>
        </p:blipFill>
        <p:spPr bwMode="auto">
          <a:xfrm>
            <a:off x="4227085" y="1028700"/>
            <a:ext cx="4888339" cy="3995738"/>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订单管理中心</a:t>
            </a:r>
            <a:endParaRPr lang="zh-CN" altLang="en-US" dirty="0"/>
          </a:p>
        </p:txBody>
      </p:sp>
      <p:sp>
        <p:nvSpPr>
          <p:cNvPr id="5" name="矩形 4"/>
          <p:cNvSpPr/>
          <p:nvPr/>
        </p:nvSpPr>
        <p:spPr>
          <a:xfrm>
            <a:off x="323850" y="2751789"/>
            <a:ext cx="2603500" cy="34507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查看订单并且回复评论</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6915739" cy="369332"/>
          </a:xfrm>
          <a:prstGeom prst="rect">
            <a:avLst/>
          </a:prstGeom>
        </p:spPr>
        <p:txBody>
          <a:bodyPr wrap="none">
            <a:spAutoFit/>
          </a:bodyPr>
          <a:lstStyle/>
          <a:p>
            <a:r>
              <a:rPr lang="en-US" altLang="zh-CN" dirty="0" smtClean="0">
                <a:hlinkClick r:id="rId2"/>
              </a:rPr>
              <a:t>http://www.myhkdoc.com/AMK/DoctorWeb/Order/ordercomment.php</a:t>
            </a:r>
            <a:r>
              <a:rPr lang="en-US" altLang="zh-CN" dirty="0" smtClean="0"/>
              <a:t> </a:t>
            </a:r>
            <a:endParaRPr lang="zh-CN" altLang="en-US" dirty="0"/>
          </a:p>
        </p:txBody>
      </p:sp>
      <p:pic>
        <p:nvPicPr>
          <p:cNvPr id="53250" name="Picture 2"/>
          <p:cNvPicPr>
            <a:picLocks noChangeAspect="1" noChangeArrowheads="1"/>
          </p:cNvPicPr>
          <p:nvPr/>
        </p:nvPicPr>
        <p:blipFill>
          <a:blip r:embed="rId3" cstate="print"/>
          <a:srcRect/>
          <a:stretch>
            <a:fillRect/>
          </a:stretch>
        </p:blipFill>
        <p:spPr bwMode="auto">
          <a:xfrm>
            <a:off x="3733800" y="833723"/>
            <a:ext cx="4167188" cy="2600040"/>
          </a:xfrm>
          <a:prstGeom prst="rect">
            <a:avLst/>
          </a:prstGeom>
          <a:noFill/>
          <a:ln w="9525">
            <a:noFill/>
            <a:miter lim="800000"/>
            <a:headEnd/>
            <a:tailEnd/>
          </a:ln>
          <a:effectLst/>
        </p:spPr>
      </p:pic>
      <p:pic>
        <p:nvPicPr>
          <p:cNvPr id="53251" name="Picture 3"/>
          <p:cNvPicPr>
            <a:picLocks noChangeAspect="1" noChangeArrowheads="1"/>
          </p:cNvPicPr>
          <p:nvPr/>
        </p:nvPicPr>
        <p:blipFill>
          <a:blip r:embed="rId4" cstate="print"/>
          <a:srcRect/>
          <a:stretch>
            <a:fillRect/>
          </a:stretch>
        </p:blipFill>
        <p:spPr bwMode="auto">
          <a:xfrm>
            <a:off x="7086598" y="3419475"/>
            <a:ext cx="4762501" cy="311943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医生端</a:t>
            </a:r>
            <a:endParaRPr lang="zh-CN" altLang="en-US" dirty="0"/>
          </a:p>
        </p:txBody>
      </p:sp>
      <p:sp>
        <p:nvSpPr>
          <p:cNvPr id="3" name="文本占位符 2"/>
          <p:cNvSpPr>
            <a:spLocks noGrp="1"/>
          </p:cNvSpPr>
          <p:nvPr>
            <p:ph type="body" sz="quarter" idx="12"/>
          </p:nvPr>
        </p:nvSpPr>
        <p:spPr/>
        <p:txBody>
          <a:bodyPr/>
          <a:lstStyle/>
          <a:p>
            <a:r>
              <a:rPr lang="zh-CN" altLang="en-US" dirty="0" smtClean="0"/>
              <a:t>统计与报表</a:t>
            </a:r>
            <a:endParaRPr lang="zh-CN" altLang="en-US" dirty="0"/>
          </a:p>
        </p:txBody>
      </p:sp>
      <p:sp>
        <p:nvSpPr>
          <p:cNvPr id="5" name="矩形 4"/>
          <p:cNvSpPr/>
          <p:nvPr/>
        </p:nvSpPr>
        <p:spPr>
          <a:xfrm>
            <a:off x="323850" y="2751789"/>
            <a:ext cx="2603500" cy="65247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查看医生的订单处理数量和收入</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691814" y="263009"/>
            <a:ext cx="5882957" cy="369332"/>
          </a:xfrm>
          <a:prstGeom prst="rect">
            <a:avLst/>
          </a:prstGeom>
        </p:spPr>
        <p:txBody>
          <a:bodyPr wrap="none">
            <a:spAutoFit/>
          </a:bodyPr>
          <a:lstStyle/>
          <a:p>
            <a:r>
              <a:rPr lang="en-US" altLang="zh-CN" dirty="0" smtClean="0">
                <a:hlinkClick r:id="rId2"/>
              </a:rPr>
              <a:t>http://www.myhkdoc.com/AMK/DoctorWeb/videochat.php</a:t>
            </a:r>
            <a:r>
              <a:rPr lang="en-US" altLang="zh-CN" dirty="0" smtClean="0"/>
              <a:t> </a:t>
            </a:r>
            <a:endParaRPr lang="zh-CN" altLang="en-US" dirty="0"/>
          </a:p>
        </p:txBody>
      </p:sp>
      <p:pic>
        <p:nvPicPr>
          <p:cNvPr id="54274" name="Picture 2"/>
          <p:cNvPicPr>
            <a:picLocks noChangeAspect="1" noChangeArrowheads="1"/>
          </p:cNvPicPr>
          <p:nvPr/>
        </p:nvPicPr>
        <p:blipFill>
          <a:blip r:embed="rId3" cstate="print"/>
          <a:srcRect/>
          <a:stretch>
            <a:fillRect/>
          </a:stretch>
        </p:blipFill>
        <p:spPr bwMode="auto">
          <a:xfrm>
            <a:off x="3819846" y="809625"/>
            <a:ext cx="3962079" cy="3055669"/>
          </a:xfrm>
          <a:prstGeom prst="rect">
            <a:avLst/>
          </a:prstGeom>
          <a:noFill/>
          <a:ln w="9525">
            <a:noFill/>
            <a:miter lim="800000"/>
            <a:headEnd/>
            <a:tailEnd/>
          </a:ln>
          <a:effectLst/>
        </p:spPr>
      </p:pic>
      <p:pic>
        <p:nvPicPr>
          <p:cNvPr id="54275" name="Picture 3"/>
          <p:cNvPicPr>
            <a:picLocks noChangeAspect="1" noChangeArrowheads="1"/>
          </p:cNvPicPr>
          <p:nvPr/>
        </p:nvPicPr>
        <p:blipFill>
          <a:blip r:embed="rId4" cstate="print"/>
          <a:srcRect/>
          <a:stretch>
            <a:fillRect/>
          </a:stretch>
        </p:blipFill>
        <p:spPr bwMode="auto">
          <a:xfrm>
            <a:off x="7704202" y="3819525"/>
            <a:ext cx="4144898" cy="2624138"/>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管理平台</a:t>
            </a:r>
            <a:endParaRPr lang="zh-CN" altLang="en-US" dirty="0"/>
          </a:p>
        </p:txBody>
      </p:sp>
      <p:sp>
        <p:nvSpPr>
          <p:cNvPr id="3" name="文本占位符 2"/>
          <p:cNvSpPr>
            <a:spLocks noGrp="1"/>
          </p:cNvSpPr>
          <p:nvPr>
            <p:ph type="body" sz="quarter" idx="12"/>
          </p:nvPr>
        </p:nvSpPr>
        <p:spPr/>
        <p:txBody>
          <a:bodyPr/>
          <a:lstStyle/>
          <a:p>
            <a:r>
              <a:rPr lang="zh-CN" altLang="en-US" dirty="0" smtClean="0"/>
              <a:t>医生管理</a:t>
            </a:r>
            <a:endParaRPr lang="zh-CN" altLang="en-US" dirty="0"/>
          </a:p>
        </p:txBody>
      </p:sp>
      <p:sp>
        <p:nvSpPr>
          <p:cNvPr id="4" name="矩形 3"/>
          <p:cNvSpPr/>
          <p:nvPr/>
        </p:nvSpPr>
        <p:spPr>
          <a:xfrm>
            <a:off x="323850" y="2751789"/>
            <a:ext cx="2603500" cy="200360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其他功能请登录管理平台进行访问：</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http://www.myhkdoc.com/AMK/CMS</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账号</a:t>
            </a:r>
            <a:r>
              <a:rPr lang="en-US" altLang="zh-CN" sz="1400" dirty="0" smtClean="0">
                <a:solidFill>
                  <a:schemeClr val="bg1"/>
                </a:solidFill>
                <a:latin typeface="微软雅黑" panose="020B0503020204020204" pitchFamily="34" charset="-122"/>
                <a:ea typeface="微软雅黑" panose="020B0503020204020204" pitchFamily="34" charset="-122"/>
              </a:rPr>
              <a:t>:admin </a:t>
            </a: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admin</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3924299" y="475314"/>
            <a:ext cx="3943351" cy="363482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搜索医生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添加医生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修改医生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删除医生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管理医生账号</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查看医生订单</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55298" name="Picture 2"/>
          <p:cNvPicPr>
            <a:picLocks noChangeAspect="1" noChangeArrowheads="1"/>
          </p:cNvPicPr>
          <p:nvPr/>
        </p:nvPicPr>
        <p:blipFill>
          <a:blip r:embed="rId3" cstate="print"/>
          <a:srcRect/>
          <a:stretch>
            <a:fillRect/>
          </a:stretch>
        </p:blipFill>
        <p:spPr bwMode="auto">
          <a:xfrm>
            <a:off x="6857785" y="190500"/>
            <a:ext cx="3152990" cy="2733675"/>
          </a:xfrm>
          <a:prstGeom prst="rect">
            <a:avLst/>
          </a:prstGeom>
          <a:noFill/>
          <a:ln w="9525">
            <a:noFill/>
            <a:miter lim="800000"/>
            <a:headEnd/>
            <a:tailEnd/>
          </a:ln>
          <a:effectLst/>
        </p:spPr>
      </p:pic>
      <p:pic>
        <p:nvPicPr>
          <p:cNvPr id="55299" name="Picture 3"/>
          <p:cNvPicPr>
            <a:picLocks noChangeAspect="1" noChangeArrowheads="1"/>
          </p:cNvPicPr>
          <p:nvPr/>
        </p:nvPicPr>
        <p:blipFill>
          <a:blip r:embed="rId4" cstate="print"/>
          <a:srcRect/>
          <a:stretch>
            <a:fillRect/>
          </a:stretch>
        </p:blipFill>
        <p:spPr bwMode="auto">
          <a:xfrm>
            <a:off x="6734174" y="3200690"/>
            <a:ext cx="4329113" cy="350490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7325" y="1057275"/>
            <a:ext cx="9515475" cy="454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l="18455" r="8818"/>
          <a:stretch/>
        </p:blipFill>
        <p:spPr>
          <a:xfrm>
            <a:off x="1457325" y="1057275"/>
            <a:ext cx="4968875" cy="4543425"/>
          </a:xfrm>
          <a:prstGeom prst="rect">
            <a:avLst/>
          </a:prstGeom>
        </p:spPr>
      </p:pic>
      <p:sp>
        <p:nvSpPr>
          <p:cNvPr id="4" name="矩形 3"/>
          <p:cNvSpPr/>
          <p:nvPr/>
        </p:nvSpPr>
        <p:spPr>
          <a:xfrm>
            <a:off x="6419853"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19853"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19853" y="4088766"/>
            <a:ext cx="1517649" cy="1517649"/>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37502"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937502"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37502"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55151" y="1057276"/>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55151" y="2573021"/>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455151"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57325" y="2000250"/>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6652" y="2071540"/>
            <a:ext cx="8836819" cy="1015663"/>
          </a:xfrm>
          <a:prstGeom prst="rect">
            <a:avLst/>
          </a:prstGeom>
          <a:noFill/>
        </p:spPr>
        <p:txBody>
          <a:bodyPr wrap="square" rtlCol="0">
            <a:spAutoFit/>
          </a:bodyPr>
          <a:lstStyle/>
          <a:p>
            <a:r>
              <a:rPr lang="en-US" altLang="zh-CN" sz="6000" b="1" dirty="0" smtClean="0">
                <a:solidFill>
                  <a:schemeClr val="bg1"/>
                </a:solidFill>
              </a:rPr>
              <a:t>THANK YOU</a:t>
            </a:r>
            <a:endParaRPr lang="zh-CN" altLang="en-US" sz="6000" b="1" dirty="0">
              <a:solidFill>
                <a:schemeClr val="bg1"/>
              </a:solidFill>
            </a:endParaRPr>
          </a:p>
        </p:txBody>
      </p:sp>
      <p:cxnSp>
        <p:nvCxnSpPr>
          <p:cNvPr id="15" name="直接连接符 14"/>
          <p:cNvCxnSpPr/>
          <p:nvPr/>
        </p:nvCxnSpPr>
        <p:spPr>
          <a:xfrm>
            <a:off x="1943100" y="3087203"/>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483414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患者模块</a:t>
            </a:r>
            <a:endParaRPr lang="zh-CN" altLang="en-US" dirty="0"/>
          </a:p>
        </p:txBody>
      </p:sp>
      <p:sp>
        <p:nvSpPr>
          <p:cNvPr id="4" name="矩形 3"/>
          <p:cNvSpPr/>
          <p:nvPr/>
        </p:nvSpPr>
        <p:spPr>
          <a:xfrm>
            <a:off x="3981449" y="1084914"/>
            <a:ext cx="6600825" cy="363482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签约医生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支付会诊签约</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生成会诊直播</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会员功能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管理病例</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管理家庭档案</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184972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患者模块为普通患者日常是用的主界面，其相关功能如右边所述</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入口为：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http://www.myhkdoc.com/NCMI/index</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3" cstate="print"/>
          <a:srcRect/>
          <a:stretch>
            <a:fillRect/>
          </a:stretch>
        </p:blipFill>
        <p:spPr bwMode="auto">
          <a:xfrm>
            <a:off x="6341842" y="314325"/>
            <a:ext cx="5597745"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endParaRPr lang="zh-CN" altLang="en-US" dirty="0"/>
          </a:p>
        </p:txBody>
      </p:sp>
      <p:sp>
        <p:nvSpPr>
          <p:cNvPr id="6" name="矩形 5"/>
          <p:cNvSpPr/>
          <p:nvPr/>
        </p:nvSpPr>
        <p:spPr>
          <a:xfrm>
            <a:off x="323850" y="2751789"/>
            <a:ext cx="2603500" cy="335474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首页主要帮助用户快速得到系统中的主要功能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首页广告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按科室，推荐医生，医院找相关医生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底部系统信息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头部会员快捷链接</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http://www.myhkdoc.com/NCMI/index.php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3" cstate="print"/>
          <a:srcRect/>
          <a:stretch>
            <a:fillRect/>
          </a:stretch>
        </p:blipFill>
        <p:spPr bwMode="auto">
          <a:xfrm>
            <a:off x="3748089" y="176213"/>
            <a:ext cx="1274204" cy="1385887"/>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5491164" y="114300"/>
            <a:ext cx="3965990" cy="1438275"/>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3595689" y="1800226"/>
            <a:ext cx="6744799" cy="723900"/>
          </a:xfrm>
          <a:prstGeom prst="rect">
            <a:avLst/>
          </a:prstGeom>
          <a:noFill/>
          <a:ln w="9525">
            <a:noFill/>
            <a:miter lim="800000"/>
            <a:headEnd/>
            <a:tailEnd/>
          </a:ln>
        </p:spPr>
      </p:pic>
      <p:pic>
        <p:nvPicPr>
          <p:cNvPr id="4101" name="Picture 5"/>
          <p:cNvPicPr>
            <a:picLocks noChangeAspect="1" noChangeArrowheads="1"/>
          </p:cNvPicPr>
          <p:nvPr/>
        </p:nvPicPr>
        <p:blipFill>
          <a:blip r:embed="rId6" cstate="print"/>
          <a:srcRect/>
          <a:stretch>
            <a:fillRect/>
          </a:stretch>
        </p:blipFill>
        <p:spPr bwMode="auto">
          <a:xfrm>
            <a:off x="3657601" y="2654667"/>
            <a:ext cx="3831770" cy="964834"/>
          </a:xfrm>
          <a:prstGeom prst="rect">
            <a:avLst/>
          </a:prstGeom>
          <a:noFill/>
          <a:ln w="9525">
            <a:noFill/>
            <a:miter lim="800000"/>
            <a:headEnd/>
            <a:tailEnd/>
          </a:ln>
        </p:spPr>
      </p:pic>
      <p:pic>
        <p:nvPicPr>
          <p:cNvPr id="4102" name="Picture 6"/>
          <p:cNvPicPr>
            <a:picLocks noChangeAspect="1" noChangeArrowheads="1"/>
          </p:cNvPicPr>
          <p:nvPr/>
        </p:nvPicPr>
        <p:blipFill>
          <a:blip r:embed="rId7" cstate="print"/>
          <a:srcRect/>
          <a:stretch>
            <a:fillRect/>
          </a:stretch>
        </p:blipFill>
        <p:spPr bwMode="auto">
          <a:xfrm>
            <a:off x="7507707" y="2676525"/>
            <a:ext cx="3931860" cy="923925"/>
          </a:xfrm>
          <a:prstGeom prst="rect">
            <a:avLst/>
          </a:prstGeom>
          <a:noFill/>
          <a:ln w="9525">
            <a:noFill/>
            <a:miter lim="800000"/>
            <a:headEnd/>
            <a:tailEnd/>
          </a:ln>
        </p:spPr>
      </p:pic>
      <p:pic>
        <p:nvPicPr>
          <p:cNvPr id="4103" name="Picture 7"/>
          <p:cNvPicPr>
            <a:picLocks noChangeAspect="1" noChangeArrowheads="1"/>
          </p:cNvPicPr>
          <p:nvPr/>
        </p:nvPicPr>
        <p:blipFill>
          <a:blip r:embed="rId8" cstate="print"/>
          <a:srcRect/>
          <a:stretch>
            <a:fillRect/>
          </a:stretch>
        </p:blipFill>
        <p:spPr bwMode="auto">
          <a:xfrm>
            <a:off x="3724275" y="4191000"/>
            <a:ext cx="6553200" cy="762000"/>
          </a:xfrm>
          <a:prstGeom prst="rect">
            <a:avLst/>
          </a:prstGeom>
          <a:noFill/>
          <a:ln w="9525">
            <a:noFill/>
            <a:miter lim="800000"/>
            <a:headEnd/>
            <a:tailEnd/>
          </a:ln>
        </p:spPr>
      </p:pic>
      <p:pic>
        <p:nvPicPr>
          <p:cNvPr id="4104" name="Picture 8"/>
          <p:cNvPicPr>
            <a:picLocks noChangeAspect="1" noChangeArrowheads="1"/>
          </p:cNvPicPr>
          <p:nvPr/>
        </p:nvPicPr>
        <p:blipFill>
          <a:blip r:embed="rId9" cstate="print"/>
          <a:srcRect/>
          <a:stretch>
            <a:fillRect/>
          </a:stretch>
        </p:blipFill>
        <p:spPr bwMode="auto">
          <a:xfrm>
            <a:off x="4424363" y="5476875"/>
            <a:ext cx="2047875" cy="102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最新动态</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
        <p:nvSpPr>
          <p:cNvPr id="6" name="矩形 5"/>
          <p:cNvSpPr/>
          <p:nvPr/>
        </p:nvSpPr>
        <p:spPr>
          <a:xfrm>
            <a:off x="323850" y="2751789"/>
            <a:ext cx="2603500" cy="248681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最新动态主要告诉患者本系统的最新消息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最新动态的内容管理地址为：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http://www.myhkdoc.com/NCMI/CMS/Website/notice.php?action=edit</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系统管理员编辑后则会立刻显示在最新动态处</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3" cstate="print"/>
          <a:srcRect/>
          <a:stretch>
            <a:fillRect/>
          </a:stretch>
        </p:blipFill>
        <p:spPr bwMode="auto">
          <a:xfrm>
            <a:off x="3748089" y="176213"/>
            <a:ext cx="1274204" cy="1385887"/>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5670748" y="219075"/>
            <a:ext cx="5968801" cy="508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首页广告</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284383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显示系统相关的广告链接或者宣传图片等。</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相关广告自动播放</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首页的广告管理链接为：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http://www.myhkdoc.com/NCMI/CMS/Website/banner.php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系统管理员在后台编辑广告之后则会立刻在此处显示</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a:blip r:embed="rId3" cstate="print"/>
          <a:srcRect/>
          <a:stretch>
            <a:fillRect/>
          </a:stretch>
        </p:blipFill>
        <p:spPr bwMode="auto">
          <a:xfrm>
            <a:off x="3614739" y="171450"/>
            <a:ext cx="3965990" cy="1438275"/>
          </a:xfrm>
          <a:prstGeom prst="rect">
            <a:avLst/>
          </a:prstGeom>
          <a:noFill/>
          <a:ln w="9525">
            <a:noFill/>
            <a:miter lim="800000"/>
            <a:headEnd/>
            <a:tailEnd/>
          </a:ln>
        </p:spPr>
      </p:pic>
      <p:pic>
        <p:nvPicPr>
          <p:cNvPr id="6146" name="Picture 2"/>
          <p:cNvPicPr>
            <a:picLocks noChangeAspect="1" noChangeArrowheads="1"/>
          </p:cNvPicPr>
          <p:nvPr/>
        </p:nvPicPr>
        <p:blipFill>
          <a:blip r:embed="rId4" cstate="print"/>
          <a:srcRect/>
          <a:stretch>
            <a:fillRect/>
          </a:stretch>
        </p:blipFill>
        <p:spPr bwMode="auto">
          <a:xfrm>
            <a:off x="3729952" y="2171701"/>
            <a:ext cx="4157462" cy="2895599"/>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8015132" y="2247900"/>
            <a:ext cx="3486306" cy="4052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按科室找医生</a:t>
            </a:r>
            <a:endParaRPr lang="zh-CN" altLang="en-US" dirty="0"/>
          </a:p>
        </p:txBody>
      </p:sp>
      <p:sp>
        <p:nvSpPr>
          <p:cNvPr id="6" name="矩形 5"/>
          <p:cNvSpPr/>
          <p:nvPr/>
        </p:nvSpPr>
        <p:spPr>
          <a:xfrm>
            <a:off x="323850" y="1437339"/>
            <a:ext cx="2603500" cy="4755132"/>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显示系统中定义的相关科室，自动显示在此处</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点击或者搜索则根据相关科室进入医生搜索界面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科室和专科的管理地址如下：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http://www.myhkdoc.com/NCMI/CMS/BaseInfo/college.php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http://www.myhkdoc.com/NCMI/CMS/BaseInfo/department.php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系统管理员在系统后台添加相关的科室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专科和科室为主属关系，多个科室对应一个大专科</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4" cstate="print"/>
          <a:srcRect/>
          <a:stretch>
            <a:fillRect/>
          </a:stretch>
        </p:blipFill>
        <p:spPr bwMode="auto">
          <a:xfrm>
            <a:off x="3652839" y="171451"/>
            <a:ext cx="6744799" cy="723900"/>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3713831" y="3619500"/>
            <a:ext cx="3425634" cy="2781300"/>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3752849" y="946451"/>
            <a:ext cx="3152775" cy="2172858"/>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8082643" y="1038225"/>
            <a:ext cx="3142570" cy="2509838"/>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8058754" y="3838574"/>
            <a:ext cx="3261709" cy="2543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2AC82A"/>
      </a:accent1>
      <a:accent2>
        <a:srgbClr val="0EA3FE"/>
      </a:accent2>
      <a:accent3>
        <a:srgbClr val="F47206"/>
      </a:accent3>
      <a:accent4>
        <a:srgbClr val="B001FF"/>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480</TotalTime>
  <Words>1754</Words>
  <Application>Microsoft Office PowerPoint</Application>
  <PresentationFormat>自定义</PresentationFormat>
  <Paragraphs>304</Paragraphs>
  <Slides>46</Slides>
  <Notes>0</Notes>
  <HiddenSlides>0</HiddenSlides>
  <MMClips>0</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Office 主题</vt:lpstr>
      <vt:lpstr>幻灯片 1</vt:lpstr>
      <vt:lpstr>目录与内容</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steve</cp:lastModifiedBy>
  <cp:revision>75</cp:revision>
  <dcterms:created xsi:type="dcterms:W3CDTF">2015-07-22T09:09:48Z</dcterms:created>
  <dcterms:modified xsi:type="dcterms:W3CDTF">2016-01-08T16:19:07Z</dcterms:modified>
</cp:coreProperties>
</file>